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56" r:id="rId2"/>
    <p:sldId id="258" r:id="rId3"/>
    <p:sldId id="257" r:id="rId4"/>
    <p:sldId id="259" r:id="rId5"/>
    <p:sldId id="260" r:id="rId6"/>
    <p:sldId id="265" r:id="rId7"/>
    <p:sldId id="261" r:id="rId8"/>
    <p:sldId id="262" r:id="rId9"/>
    <p:sldId id="263" r:id="rId10"/>
    <p:sldId id="264" r:id="rId11"/>
    <p:sldId id="266" r:id="rId12"/>
    <p:sldId id="267" r:id="rId13"/>
    <p:sldId id="268" r:id="rId14"/>
    <p:sldId id="269" r:id="rId15"/>
    <p:sldId id="270" r:id="rId16"/>
    <p:sldId id="271" r:id="rId17"/>
    <p:sldId id="272" r:id="rId18"/>
    <p:sldId id="273" r:id="rId19"/>
    <p:sldId id="274"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a:srgbClr val="FF8A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49"/>
    <p:restoredTop sz="73197"/>
  </p:normalViewPr>
  <p:slideViewPr>
    <p:cSldViewPr snapToGrid="0" snapToObjects="1">
      <p:cViewPr varScale="1">
        <p:scale>
          <a:sx n="92" d="100"/>
          <a:sy n="92" d="100"/>
        </p:scale>
        <p:origin x="2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tiff>
</file>

<file path=ppt/media/image2.tiff>
</file>

<file path=ppt/media/image3.tiff>
</file>

<file path=ppt/media/image4.tiff>
</file>

<file path=ppt/media/image6.tiff>
</file>

<file path=ppt/media/image7.png>
</file>

<file path=ppt/media/image8.sv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7A25BF-7808-2C47-868A-6397D9B1DC81}" type="datetimeFigureOut">
              <a:rPr lang="en-US" smtClean="0"/>
              <a:t>10/24/19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CE54AD-6590-C242-A57C-54C73BA9010A}" type="slidenum">
              <a:rPr lang="en-US" smtClean="0"/>
              <a:t>‹#›</a:t>
            </a:fld>
            <a:endParaRPr lang="en-US"/>
          </a:p>
        </p:txBody>
      </p:sp>
    </p:spTree>
    <p:extLst>
      <p:ext uri="{BB962C8B-B14F-4D97-AF65-F5344CB8AC3E}">
        <p14:creationId xmlns:p14="http://schemas.microsoft.com/office/powerpoint/2010/main" val="36215876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Because we are examining egg production along a continuous density</a:t>
            </a:r>
          </a:p>
          <a:p>
            <a:r>
              <a:rPr lang="en-US" sz="1200" kern="1200" dirty="0">
                <a:solidFill>
                  <a:schemeClr val="tx1"/>
                </a:solidFill>
                <a:effectLst/>
                <a:latin typeface="+mn-lt"/>
                <a:ea typeface="+mn-ea"/>
                <a:cs typeface="+mn-cs"/>
              </a:rPr>
              <a:t>gradient, this is essentially a study of density-dependent reproduction.2</a:t>
            </a:r>
          </a:p>
          <a:p>
            <a:r>
              <a:rPr lang="en-US" sz="1200" kern="1200" dirty="0">
                <a:solidFill>
                  <a:schemeClr val="tx1"/>
                </a:solidFill>
                <a:effectLst/>
                <a:latin typeface="+mn-lt"/>
                <a:ea typeface="+mn-ea"/>
                <a:cs typeface="+mn-cs"/>
              </a:rPr>
              <a:t>The experimental manipulation of density was implemented in spring</a:t>
            </a:r>
          </a:p>
          <a:p>
            <a:r>
              <a:rPr lang="en-US" sz="1200" kern="1200" dirty="0">
                <a:solidFill>
                  <a:schemeClr val="tx1"/>
                </a:solidFill>
                <a:effectLst/>
                <a:latin typeface="+mn-lt"/>
                <a:ea typeface="+mn-ea"/>
                <a:cs typeface="+mn-cs"/>
              </a:rPr>
              <a:t>and in summer. Thus, a motivation for collecting these data could be</a:t>
            </a:r>
          </a:p>
          <a:p>
            <a:r>
              <a:rPr lang="en-US" sz="1200" kern="1200" dirty="0">
                <a:solidFill>
                  <a:schemeClr val="tx1"/>
                </a:solidFill>
                <a:effectLst/>
                <a:latin typeface="+mn-lt"/>
                <a:ea typeface="+mn-ea"/>
                <a:cs typeface="+mn-cs"/>
              </a:rPr>
              <a:t>‘does the density dependence of egg production differ between spring and</a:t>
            </a:r>
          </a:p>
          <a:p>
            <a:r>
              <a:rPr lang="en-US" sz="1200" kern="1200" dirty="0">
                <a:solidFill>
                  <a:schemeClr val="tx1"/>
                </a:solidFill>
                <a:effectLst/>
                <a:latin typeface="+mn-lt"/>
                <a:ea typeface="+mn-ea"/>
                <a:cs typeface="+mn-cs"/>
              </a:rPr>
              <a:t>summer’?</a:t>
            </a:r>
          </a:p>
          <a:p>
            <a:endParaRPr lang="en-US" dirty="0"/>
          </a:p>
        </p:txBody>
      </p:sp>
      <p:sp>
        <p:nvSpPr>
          <p:cNvPr id="4" name="Slide Number Placeholder 3"/>
          <p:cNvSpPr>
            <a:spLocks noGrp="1"/>
          </p:cNvSpPr>
          <p:nvPr>
            <p:ph type="sldNum" sz="quarter" idx="5"/>
          </p:nvPr>
        </p:nvSpPr>
        <p:spPr/>
        <p:txBody>
          <a:bodyPr/>
          <a:lstStyle/>
          <a:p>
            <a:fld id="{D5CE54AD-6590-C242-A57C-54C73BA9010A}" type="slidenum">
              <a:rPr lang="en-US" smtClean="0"/>
              <a:t>3</a:t>
            </a:fld>
            <a:endParaRPr lang="en-US"/>
          </a:p>
        </p:txBody>
      </p:sp>
    </p:spTree>
    <p:extLst>
      <p:ext uri="{BB962C8B-B14F-4D97-AF65-F5344CB8AC3E}">
        <p14:creationId xmlns:p14="http://schemas.microsoft.com/office/powerpoint/2010/main" val="26894961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CE54AD-6590-C242-A57C-54C73BA9010A}" type="slidenum">
              <a:rPr lang="en-US" smtClean="0"/>
              <a:t>16</a:t>
            </a:fld>
            <a:endParaRPr lang="en-US"/>
          </a:p>
        </p:txBody>
      </p:sp>
    </p:spTree>
    <p:extLst>
      <p:ext uri="{BB962C8B-B14F-4D97-AF65-F5344CB8AC3E}">
        <p14:creationId xmlns:p14="http://schemas.microsoft.com/office/powerpoint/2010/main" val="42299559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CE54AD-6590-C242-A57C-54C73BA9010A}" type="slidenum">
              <a:rPr lang="en-US" smtClean="0"/>
              <a:t>17</a:t>
            </a:fld>
            <a:endParaRPr lang="en-US"/>
          </a:p>
        </p:txBody>
      </p:sp>
    </p:spTree>
    <p:extLst>
      <p:ext uri="{BB962C8B-B14F-4D97-AF65-F5344CB8AC3E}">
        <p14:creationId xmlns:p14="http://schemas.microsoft.com/office/powerpoint/2010/main" val="17562981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information about adjusted means (</a:t>
            </a:r>
            <a:r>
              <a:rPr lang="en-US" dirty="0" err="1"/>
              <a:t>Emmeans</a:t>
            </a:r>
            <a:r>
              <a:rPr lang="en-US" dirty="0"/>
              <a:t>) and sliding points to the middle in ANCOVA.</a:t>
            </a:r>
          </a:p>
        </p:txBody>
      </p:sp>
      <p:sp>
        <p:nvSpPr>
          <p:cNvPr id="4" name="Slide Number Placeholder 3"/>
          <p:cNvSpPr>
            <a:spLocks noGrp="1"/>
          </p:cNvSpPr>
          <p:nvPr>
            <p:ph type="sldNum" sz="quarter" idx="5"/>
          </p:nvPr>
        </p:nvSpPr>
        <p:spPr/>
        <p:txBody>
          <a:bodyPr/>
          <a:lstStyle/>
          <a:p>
            <a:fld id="{D5CE54AD-6590-C242-A57C-54C73BA9010A}" type="slidenum">
              <a:rPr lang="en-US" smtClean="0"/>
              <a:t>18</a:t>
            </a:fld>
            <a:endParaRPr lang="en-US"/>
          </a:p>
        </p:txBody>
      </p:sp>
    </p:spTree>
    <p:extLst>
      <p:ext uri="{BB962C8B-B14F-4D97-AF65-F5344CB8AC3E}">
        <p14:creationId xmlns:p14="http://schemas.microsoft.com/office/powerpoint/2010/main" val="4193983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#compare the two models</a:t>
            </a:r>
          </a:p>
          <a:p>
            <a:r>
              <a:rPr lang="en-US" dirty="0" err="1"/>
              <a:t>anova</a:t>
            </a:r>
            <a:r>
              <a:rPr lang="en-US" dirty="0"/>
              <a:t>(</a:t>
            </a:r>
            <a:r>
              <a:rPr lang="en-US" dirty="0" err="1"/>
              <a:t>limp.mod</a:t>
            </a:r>
            <a:r>
              <a:rPr lang="en-US" dirty="0"/>
              <a:t>, </a:t>
            </a:r>
            <a:r>
              <a:rPr lang="en-US" dirty="0" err="1"/>
              <a:t>limp.mod.nointeraction</a:t>
            </a:r>
            <a:r>
              <a:rPr lang="en-US" dirty="0"/>
              <a:t>)</a:t>
            </a:r>
          </a:p>
          <a:p>
            <a:r>
              <a:rPr lang="en-US" dirty="0"/>
              <a:t>#they have statistically similar explanatory power</a:t>
            </a:r>
          </a:p>
        </p:txBody>
      </p:sp>
      <p:sp>
        <p:nvSpPr>
          <p:cNvPr id="4" name="Slide Number Placeholder 3"/>
          <p:cNvSpPr>
            <a:spLocks noGrp="1"/>
          </p:cNvSpPr>
          <p:nvPr>
            <p:ph type="sldNum" sz="quarter" idx="5"/>
          </p:nvPr>
        </p:nvSpPr>
        <p:spPr/>
        <p:txBody>
          <a:bodyPr/>
          <a:lstStyle/>
          <a:p>
            <a:fld id="{D5CE54AD-6590-C242-A57C-54C73BA9010A}" type="slidenum">
              <a:rPr lang="en-US" smtClean="0"/>
              <a:t>19</a:t>
            </a:fld>
            <a:endParaRPr lang="en-US"/>
          </a:p>
        </p:txBody>
      </p:sp>
    </p:spTree>
    <p:extLst>
      <p:ext uri="{BB962C8B-B14F-4D97-AF65-F5344CB8AC3E}">
        <p14:creationId xmlns:p14="http://schemas.microsoft.com/office/powerpoint/2010/main" val="3239256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Second statement is my interpretation.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Because we are examining egg production along a continuous density</a:t>
            </a:r>
          </a:p>
          <a:p>
            <a:r>
              <a:rPr lang="en-US" sz="1200" kern="1200" dirty="0">
                <a:solidFill>
                  <a:schemeClr val="tx1"/>
                </a:solidFill>
                <a:effectLst/>
                <a:latin typeface="+mn-lt"/>
                <a:ea typeface="+mn-ea"/>
                <a:cs typeface="+mn-cs"/>
              </a:rPr>
              <a:t>gradient, this is essentially a study of density-dependent reproduction.2</a:t>
            </a:r>
          </a:p>
          <a:p>
            <a:r>
              <a:rPr lang="en-US" sz="1200" kern="1200" dirty="0">
                <a:solidFill>
                  <a:schemeClr val="tx1"/>
                </a:solidFill>
                <a:effectLst/>
                <a:latin typeface="+mn-lt"/>
                <a:ea typeface="+mn-ea"/>
                <a:cs typeface="+mn-cs"/>
              </a:rPr>
              <a:t>The experimental manipulation of density was implemented in spring</a:t>
            </a:r>
          </a:p>
          <a:p>
            <a:r>
              <a:rPr lang="en-US" sz="1200" kern="1200" dirty="0">
                <a:solidFill>
                  <a:schemeClr val="tx1"/>
                </a:solidFill>
                <a:effectLst/>
                <a:latin typeface="+mn-lt"/>
                <a:ea typeface="+mn-ea"/>
                <a:cs typeface="+mn-cs"/>
              </a:rPr>
              <a:t>and in summer. Thus, a motivation for collecting these data could be</a:t>
            </a:r>
          </a:p>
          <a:p>
            <a:r>
              <a:rPr lang="en-US" sz="1200" kern="1200" dirty="0">
                <a:solidFill>
                  <a:schemeClr val="tx1"/>
                </a:solidFill>
                <a:effectLst/>
                <a:latin typeface="+mn-lt"/>
                <a:ea typeface="+mn-ea"/>
                <a:cs typeface="+mn-cs"/>
              </a:rPr>
              <a:t>‘does the density dependence of egg production differ between spring and</a:t>
            </a:r>
          </a:p>
          <a:p>
            <a:r>
              <a:rPr lang="en-US" sz="1200" kern="1200" dirty="0">
                <a:solidFill>
                  <a:schemeClr val="tx1"/>
                </a:solidFill>
                <a:effectLst/>
                <a:latin typeface="+mn-lt"/>
                <a:ea typeface="+mn-ea"/>
                <a:cs typeface="+mn-cs"/>
              </a:rPr>
              <a:t>summer’?</a:t>
            </a:r>
          </a:p>
          <a:p>
            <a:endParaRPr lang="en-US" dirty="0"/>
          </a:p>
        </p:txBody>
      </p:sp>
      <p:sp>
        <p:nvSpPr>
          <p:cNvPr id="4" name="Slide Number Placeholder 3"/>
          <p:cNvSpPr>
            <a:spLocks noGrp="1"/>
          </p:cNvSpPr>
          <p:nvPr>
            <p:ph type="sldNum" sz="quarter" idx="5"/>
          </p:nvPr>
        </p:nvSpPr>
        <p:spPr/>
        <p:txBody>
          <a:bodyPr/>
          <a:lstStyle/>
          <a:p>
            <a:fld id="{D5CE54AD-6590-C242-A57C-54C73BA9010A}" type="slidenum">
              <a:rPr lang="en-US" smtClean="0"/>
              <a:t>4</a:t>
            </a:fld>
            <a:endParaRPr lang="en-US"/>
          </a:p>
        </p:txBody>
      </p:sp>
    </p:spTree>
    <p:extLst>
      <p:ext uri="{BB962C8B-B14F-4D97-AF65-F5344CB8AC3E}">
        <p14:creationId xmlns:p14="http://schemas.microsoft.com/office/powerpoint/2010/main" val="3343123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advantage is the syntax is very similar to that of </a:t>
            </a:r>
            <a:r>
              <a:rPr lang="en-US" dirty="0" err="1"/>
              <a:t>lm</a:t>
            </a:r>
            <a:r>
              <a:rPr lang="en-US" dirty="0"/>
              <a:t>(), which we will use to define model.</a:t>
            </a:r>
          </a:p>
        </p:txBody>
      </p:sp>
      <p:sp>
        <p:nvSpPr>
          <p:cNvPr id="4" name="Slide Number Placeholder 3"/>
          <p:cNvSpPr>
            <a:spLocks noGrp="1"/>
          </p:cNvSpPr>
          <p:nvPr>
            <p:ph type="sldNum" sz="quarter" idx="5"/>
          </p:nvPr>
        </p:nvSpPr>
        <p:spPr/>
        <p:txBody>
          <a:bodyPr/>
          <a:lstStyle/>
          <a:p>
            <a:fld id="{D5CE54AD-6590-C242-A57C-54C73BA9010A}" type="slidenum">
              <a:rPr lang="en-US" smtClean="0"/>
              <a:t>6</a:t>
            </a:fld>
            <a:endParaRPr lang="en-US"/>
          </a:p>
        </p:txBody>
      </p:sp>
    </p:spTree>
    <p:extLst>
      <p:ext uri="{BB962C8B-B14F-4D97-AF65-F5344CB8AC3E}">
        <p14:creationId xmlns:p14="http://schemas.microsoft.com/office/powerpoint/2010/main" val="3177810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CE54AD-6590-C242-A57C-54C73BA9010A}" type="slidenum">
              <a:rPr lang="en-US" smtClean="0"/>
              <a:t>7</a:t>
            </a:fld>
            <a:endParaRPr lang="en-US"/>
          </a:p>
        </p:txBody>
      </p:sp>
    </p:spTree>
    <p:extLst>
      <p:ext uri="{BB962C8B-B14F-4D97-AF65-F5344CB8AC3E}">
        <p14:creationId xmlns:p14="http://schemas.microsoft.com/office/powerpoint/2010/main" val="1683660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CE54AD-6590-C242-A57C-54C73BA9010A}" type="slidenum">
              <a:rPr lang="en-US" smtClean="0"/>
              <a:t>9</a:t>
            </a:fld>
            <a:endParaRPr lang="en-US"/>
          </a:p>
        </p:txBody>
      </p:sp>
    </p:spTree>
    <p:extLst>
      <p:ext uri="{BB962C8B-B14F-4D97-AF65-F5344CB8AC3E}">
        <p14:creationId xmlns:p14="http://schemas.microsoft.com/office/powerpoint/2010/main" val="20137693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CE54AD-6590-C242-A57C-54C73BA9010A}" type="slidenum">
              <a:rPr lang="en-US" smtClean="0"/>
              <a:t>10</a:t>
            </a:fld>
            <a:endParaRPr lang="en-US"/>
          </a:p>
        </p:txBody>
      </p:sp>
    </p:spTree>
    <p:extLst>
      <p:ext uri="{BB962C8B-B14F-4D97-AF65-F5344CB8AC3E}">
        <p14:creationId xmlns:p14="http://schemas.microsoft.com/office/powerpoint/2010/main" val="3740612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CE54AD-6590-C242-A57C-54C73BA9010A}" type="slidenum">
              <a:rPr lang="en-US" smtClean="0"/>
              <a:t>11</a:t>
            </a:fld>
            <a:endParaRPr lang="en-US"/>
          </a:p>
        </p:txBody>
      </p:sp>
    </p:spTree>
    <p:extLst>
      <p:ext uri="{BB962C8B-B14F-4D97-AF65-F5344CB8AC3E}">
        <p14:creationId xmlns:p14="http://schemas.microsoft.com/office/powerpoint/2010/main" val="1661151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CE54AD-6590-C242-A57C-54C73BA9010A}" type="slidenum">
              <a:rPr lang="en-US" smtClean="0"/>
              <a:t>14</a:t>
            </a:fld>
            <a:endParaRPr lang="en-US"/>
          </a:p>
        </p:txBody>
      </p:sp>
    </p:spTree>
    <p:extLst>
      <p:ext uri="{BB962C8B-B14F-4D97-AF65-F5344CB8AC3E}">
        <p14:creationId xmlns:p14="http://schemas.microsoft.com/office/powerpoint/2010/main" val="18320498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always use </a:t>
            </a:r>
            <a:r>
              <a:rPr lang="en-US" b="1" dirty="0"/>
              <a:t>options(digits=3) </a:t>
            </a:r>
            <a:r>
              <a:rPr lang="en-US" dirty="0"/>
              <a:t>to </a:t>
            </a:r>
            <a:r>
              <a:rPr lang="en-US" b="0" dirty="0"/>
              <a:t>force t</a:t>
            </a:r>
            <a:r>
              <a:rPr lang="en-US" dirty="0"/>
              <a:t>hree significant digits in the output</a:t>
            </a:r>
          </a:p>
        </p:txBody>
      </p:sp>
      <p:sp>
        <p:nvSpPr>
          <p:cNvPr id="4" name="Slide Number Placeholder 3"/>
          <p:cNvSpPr>
            <a:spLocks noGrp="1"/>
          </p:cNvSpPr>
          <p:nvPr>
            <p:ph type="sldNum" sz="quarter" idx="5"/>
          </p:nvPr>
        </p:nvSpPr>
        <p:spPr/>
        <p:txBody>
          <a:bodyPr/>
          <a:lstStyle/>
          <a:p>
            <a:fld id="{D5CE54AD-6590-C242-A57C-54C73BA9010A}" type="slidenum">
              <a:rPr lang="en-US" smtClean="0"/>
              <a:t>15</a:t>
            </a:fld>
            <a:endParaRPr lang="en-US"/>
          </a:p>
        </p:txBody>
      </p:sp>
    </p:spTree>
    <p:extLst>
      <p:ext uri="{BB962C8B-B14F-4D97-AF65-F5344CB8AC3E}">
        <p14:creationId xmlns:p14="http://schemas.microsoft.com/office/powerpoint/2010/main" val="225301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92F23FE-55CC-E249-B9E4-46A8ABB4615B}" type="datetimeFigureOut">
              <a:rPr lang="en-US" smtClean="0"/>
              <a:t>10/24/19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35782389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2F23FE-55CC-E249-B9E4-46A8ABB4615B}" type="datetimeFigureOut">
              <a:rPr lang="en-US" smtClean="0"/>
              <a:t>10/24/19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523834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2F23FE-55CC-E249-B9E4-46A8ABB4615B}" type="datetimeFigureOut">
              <a:rPr lang="en-US" smtClean="0"/>
              <a:t>10/24/19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1257553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92F23FE-55CC-E249-B9E4-46A8ABB4615B}" type="datetimeFigureOut">
              <a:rPr lang="en-US" smtClean="0"/>
              <a:t>10/24/19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3283246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92F23FE-55CC-E249-B9E4-46A8ABB4615B}" type="datetimeFigureOut">
              <a:rPr lang="en-US" smtClean="0"/>
              <a:t>10/24/19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1341156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92F23FE-55CC-E249-B9E4-46A8ABB4615B}" type="datetimeFigureOut">
              <a:rPr lang="en-US" smtClean="0"/>
              <a:t>10/24/19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21674984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92F23FE-55CC-E249-B9E4-46A8ABB4615B}" type="datetimeFigureOut">
              <a:rPr lang="en-US" smtClean="0"/>
              <a:t>10/24/19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6808448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2F23FE-55CC-E249-B9E4-46A8ABB4615B}" type="datetimeFigureOut">
              <a:rPr lang="en-US" smtClean="0"/>
              <a:t>10/24/19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3757848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2F23FE-55CC-E249-B9E4-46A8ABB4615B}" type="datetimeFigureOut">
              <a:rPr lang="en-US" smtClean="0"/>
              <a:t>10/24/19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1824539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92F23FE-55CC-E249-B9E4-46A8ABB4615B}" type="datetimeFigureOut">
              <a:rPr lang="en-US" smtClean="0"/>
              <a:t>10/24/19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447720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92F23FE-55CC-E249-B9E4-46A8ABB4615B}" type="datetimeFigureOut">
              <a:rPr lang="en-US" smtClean="0"/>
              <a:t>10/24/19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D31721-D0C0-F34A-8623-4E5F0732087F}" type="slidenum">
              <a:rPr lang="en-US" smtClean="0"/>
              <a:t>‹#›</a:t>
            </a:fld>
            <a:endParaRPr lang="en-US"/>
          </a:p>
        </p:txBody>
      </p:sp>
    </p:spTree>
    <p:extLst>
      <p:ext uri="{BB962C8B-B14F-4D97-AF65-F5344CB8AC3E}">
        <p14:creationId xmlns:p14="http://schemas.microsoft.com/office/powerpoint/2010/main" val="1008678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2F23FE-55CC-E249-B9E4-46A8ABB4615B}" type="datetimeFigureOut">
              <a:rPr lang="en-US" smtClean="0"/>
              <a:t>10/24/19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D31721-D0C0-F34A-8623-4E5F0732087F}" type="slidenum">
              <a:rPr lang="en-US" smtClean="0"/>
              <a:t>‹#›</a:t>
            </a:fld>
            <a:endParaRPr lang="en-US"/>
          </a:p>
        </p:txBody>
      </p:sp>
    </p:spTree>
    <p:extLst>
      <p:ext uri="{BB962C8B-B14F-4D97-AF65-F5344CB8AC3E}">
        <p14:creationId xmlns:p14="http://schemas.microsoft.com/office/powerpoint/2010/main" val="7661641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3DD9B-3D5D-3D43-AA92-92DE21EEEA79}"/>
              </a:ext>
            </a:extLst>
          </p:cNvPr>
          <p:cNvSpPr>
            <a:spLocks noGrp="1"/>
          </p:cNvSpPr>
          <p:nvPr>
            <p:ph type="ctrTitle"/>
          </p:nvPr>
        </p:nvSpPr>
        <p:spPr>
          <a:xfrm>
            <a:off x="685800" y="0"/>
            <a:ext cx="7772400" cy="2387600"/>
          </a:xfrm>
        </p:spPr>
        <p:txBody>
          <a:bodyPr/>
          <a:lstStyle/>
          <a:p>
            <a:r>
              <a:rPr lang="en-US" dirty="0"/>
              <a:t>Ch 6</a:t>
            </a:r>
          </a:p>
        </p:txBody>
      </p:sp>
      <p:sp>
        <p:nvSpPr>
          <p:cNvPr id="3" name="Subtitle 2">
            <a:extLst>
              <a:ext uri="{FF2B5EF4-FFF2-40B4-BE49-F238E27FC236}">
                <a16:creationId xmlns:a16="http://schemas.microsoft.com/office/drawing/2014/main" id="{262F00EC-682C-914D-AEB6-5CDF9A259608}"/>
              </a:ext>
            </a:extLst>
          </p:cNvPr>
          <p:cNvSpPr>
            <a:spLocks noGrp="1"/>
          </p:cNvSpPr>
          <p:nvPr>
            <p:ph type="subTitle" idx="1"/>
          </p:nvPr>
        </p:nvSpPr>
        <p:spPr>
          <a:xfrm>
            <a:off x="1143000" y="2479675"/>
            <a:ext cx="6858000" cy="1655762"/>
          </a:xfrm>
        </p:spPr>
        <p:txBody>
          <a:bodyPr>
            <a:normAutofit/>
          </a:bodyPr>
          <a:lstStyle/>
          <a:p>
            <a:r>
              <a:rPr lang="en-US" sz="3600" dirty="0"/>
              <a:t>ANCOVA: Analysis of Covariance</a:t>
            </a:r>
          </a:p>
        </p:txBody>
      </p:sp>
      <p:sp>
        <p:nvSpPr>
          <p:cNvPr id="4" name="TextBox 3">
            <a:extLst>
              <a:ext uri="{FF2B5EF4-FFF2-40B4-BE49-F238E27FC236}">
                <a16:creationId xmlns:a16="http://schemas.microsoft.com/office/drawing/2014/main" id="{88831946-492F-5E43-8F36-3A26B4452807}"/>
              </a:ext>
            </a:extLst>
          </p:cNvPr>
          <p:cNvSpPr txBox="1"/>
          <p:nvPr/>
        </p:nvSpPr>
        <p:spPr>
          <a:xfrm>
            <a:off x="2563090" y="3429000"/>
            <a:ext cx="3672416" cy="461665"/>
          </a:xfrm>
          <a:prstGeom prst="rect">
            <a:avLst/>
          </a:prstGeom>
          <a:noFill/>
        </p:spPr>
        <p:txBody>
          <a:bodyPr wrap="none" rtlCol="0">
            <a:spAutoFit/>
          </a:bodyPr>
          <a:lstStyle/>
          <a:p>
            <a:r>
              <a:rPr lang="en-US" sz="2400" dirty="0">
                <a:solidFill>
                  <a:schemeClr val="bg1">
                    <a:lumMod val="65000"/>
                  </a:schemeClr>
                </a:solidFill>
              </a:rPr>
              <a:t>Beckerman et al. p. 145-165</a:t>
            </a:r>
          </a:p>
        </p:txBody>
      </p:sp>
    </p:spTree>
    <p:extLst>
      <p:ext uri="{BB962C8B-B14F-4D97-AF65-F5344CB8AC3E}">
        <p14:creationId xmlns:p14="http://schemas.microsoft.com/office/powerpoint/2010/main" val="19255186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D202B-5BC3-BA46-B810-020035F6B078}"/>
              </a:ext>
            </a:extLst>
          </p:cNvPr>
          <p:cNvSpPr>
            <a:spLocks noGrp="1"/>
          </p:cNvSpPr>
          <p:nvPr>
            <p:ph type="title"/>
          </p:nvPr>
        </p:nvSpPr>
        <p:spPr>
          <a:xfrm>
            <a:off x="628650" y="-191069"/>
            <a:ext cx="7886700" cy="1325563"/>
          </a:xfrm>
        </p:spPr>
        <p:txBody>
          <a:bodyPr>
            <a:normAutofit/>
          </a:bodyPr>
          <a:lstStyle/>
          <a:p>
            <a:r>
              <a:rPr lang="en-US" sz="4000" dirty="0"/>
              <a:t>Assessing Interaction Terms</a:t>
            </a:r>
          </a:p>
        </p:txBody>
      </p:sp>
      <p:sp>
        <p:nvSpPr>
          <p:cNvPr id="3" name="Content Placeholder 2">
            <a:extLst>
              <a:ext uri="{FF2B5EF4-FFF2-40B4-BE49-F238E27FC236}">
                <a16:creationId xmlns:a16="http://schemas.microsoft.com/office/drawing/2014/main" id="{8DA8F1CB-3E0F-D143-B414-A3B294F94B73}"/>
              </a:ext>
            </a:extLst>
          </p:cNvPr>
          <p:cNvSpPr>
            <a:spLocks noGrp="1"/>
          </p:cNvSpPr>
          <p:nvPr>
            <p:ph idx="1"/>
          </p:nvPr>
        </p:nvSpPr>
        <p:spPr>
          <a:xfrm>
            <a:off x="628650" y="829334"/>
            <a:ext cx="7886700" cy="4351338"/>
          </a:xfrm>
        </p:spPr>
        <p:txBody>
          <a:bodyPr/>
          <a:lstStyle/>
          <a:p>
            <a:r>
              <a:rPr lang="en-US" dirty="0"/>
              <a:t>Important to understand that the difference in models D and E is the presence (E) or absence (D) of one particular term: an </a:t>
            </a:r>
            <a:r>
              <a:rPr lang="en-US" dirty="0">
                <a:solidFill>
                  <a:srgbClr val="0432FF"/>
                </a:solidFill>
              </a:rPr>
              <a:t>interaction term </a:t>
            </a:r>
            <a:r>
              <a:rPr lang="en-US" dirty="0"/>
              <a:t>that specifies that the slopes are different. </a:t>
            </a:r>
          </a:p>
          <a:p>
            <a:r>
              <a:rPr lang="en-US" dirty="0"/>
              <a:t>This interaction is embodied in the following sentence: ‘The </a:t>
            </a:r>
            <a:r>
              <a:rPr lang="en-US" dirty="0">
                <a:solidFill>
                  <a:srgbClr val="0432FF"/>
                </a:solidFill>
              </a:rPr>
              <a:t>effect</a:t>
            </a:r>
            <a:r>
              <a:rPr lang="en-US" dirty="0"/>
              <a:t> of density on egg production </a:t>
            </a:r>
            <a:r>
              <a:rPr lang="en-US" dirty="0">
                <a:solidFill>
                  <a:srgbClr val="0432FF"/>
                </a:solidFill>
              </a:rPr>
              <a:t>depends on </a:t>
            </a:r>
            <a:r>
              <a:rPr lang="en-US" dirty="0"/>
              <a:t>the season.’ (contingent inference)</a:t>
            </a:r>
          </a:p>
          <a:p>
            <a:endParaRPr lang="en-US" dirty="0"/>
          </a:p>
        </p:txBody>
      </p:sp>
      <p:pic>
        <p:nvPicPr>
          <p:cNvPr id="4" name="Picture 3">
            <a:extLst>
              <a:ext uri="{FF2B5EF4-FFF2-40B4-BE49-F238E27FC236}">
                <a16:creationId xmlns:a16="http://schemas.microsoft.com/office/drawing/2014/main" id="{D8090C8F-2F77-8B49-8BC6-B217CCB2B6CD}"/>
              </a:ext>
            </a:extLst>
          </p:cNvPr>
          <p:cNvPicPr>
            <a:picLocks noChangeAspect="1"/>
          </p:cNvPicPr>
          <p:nvPr/>
        </p:nvPicPr>
        <p:blipFill rotWithShape="1">
          <a:blip r:embed="rId3"/>
          <a:srcRect l="50683" t="9581" r="21375" b="13771"/>
          <a:stretch/>
        </p:blipFill>
        <p:spPr>
          <a:xfrm rot="5400000">
            <a:off x="3418763" y="607982"/>
            <a:ext cx="2306473" cy="8879713"/>
          </a:xfrm>
          <a:prstGeom prst="rect">
            <a:avLst/>
          </a:prstGeom>
        </p:spPr>
      </p:pic>
      <p:sp>
        <p:nvSpPr>
          <p:cNvPr id="5" name="TextBox 4">
            <a:extLst>
              <a:ext uri="{FF2B5EF4-FFF2-40B4-BE49-F238E27FC236}">
                <a16:creationId xmlns:a16="http://schemas.microsoft.com/office/drawing/2014/main" id="{794C59DD-ADDB-054B-9AC5-3042628AA75F}"/>
              </a:ext>
            </a:extLst>
          </p:cNvPr>
          <p:cNvSpPr txBox="1"/>
          <p:nvPr/>
        </p:nvSpPr>
        <p:spPr>
          <a:xfrm>
            <a:off x="4790365" y="6201075"/>
            <a:ext cx="2198615" cy="369332"/>
          </a:xfrm>
          <a:prstGeom prst="rect">
            <a:avLst/>
          </a:prstGeom>
          <a:noFill/>
        </p:spPr>
        <p:txBody>
          <a:bodyPr wrap="none" rtlCol="0">
            <a:spAutoFit/>
          </a:bodyPr>
          <a:lstStyle/>
          <a:p>
            <a:r>
              <a:rPr lang="en-US" dirty="0"/>
              <a:t>Notice syntax;  + vs. *</a:t>
            </a:r>
          </a:p>
        </p:txBody>
      </p:sp>
    </p:spTree>
    <p:extLst>
      <p:ext uri="{BB962C8B-B14F-4D97-AF65-F5344CB8AC3E}">
        <p14:creationId xmlns:p14="http://schemas.microsoft.com/office/powerpoint/2010/main" val="629601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CC0D202-A7ED-B646-894B-5FB08E563CD4}"/>
              </a:ext>
            </a:extLst>
          </p:cNvPr>
          <p:cNvSpPr>
            <a:spLocks noGrp="1"/>
          </p:cNvSpPr>
          <p:nvPr>
            <p:ph idx="1"/>
          </p:nvPr>
        </p:nvSpPr>
        <p:spPr>
          <a:xfrm>
            <a:off x="628650" y="313899"/>
            <a:ext cx="5758502" cy="5863064"/>
          </a:xfrm>
        </p:spPr>
        <p:txBody>
          <a:bodyPr>
            <a:normAutofit fontScale="92500" lnSpcReduction="10000"/>
          </a:bodyPr>
          <a:lstStyle/>
          <a:p>
            <a:r>
              <a:rPr lang="en-US" dirty="0"/>
              <a:t>Do we get a better description of the data by using more than one intercept and more than one slope?</a:t>
            </a:r>
          </a:p>
          <a:p>
            <a:r>
              <a:rPr lang="en-US" dirty="0"/>
              <a:t>In the case of these data, if we assume that the researchers were testing whether ‘The </a:t>
            </a:r>
            <a:r>
              <a:rPr lang="en-US" dirty="0">
                <a:solidFill>
                  <a:srgbClr val="0432FF"/>
                </a:solidFill>
              </a:rPr>
              <a:t>effect of density </a:t>
            </a:r>
            <a:r>
              <a:rPr lang="en-US" dirty="0"/>
              <a:t>on egg production </a:t>
            </a:r>
            <a:r>
              <a:rPr lang="en-US" dirty="0">
                <a:solidFill>
                  <a:srgbClr val="0432FF"/>
                </a:solidFill>
              </a:rPr>
              <a:t>depends on the season</a:t>
            </a:r>
            <a:r>
              <a:rPr lang="en-US" dirty="0"/>
              <a:t>’, then in fact we are not equally interested in all the hypotheses: </a:t>
            </a:r>
          </a:p>
          <a:p>
            <a:r>
              <a:rPr lang="en-US" dirty="0"/>
              <a:t>We are starting with the belief that density has an effect on egg production, and we are focusing on </a:t>
            </a:r>
            <a:r>
              <a:rPr lang="en-US" dirty="0">
                <a:solidFill>
                  <a:srgbClr val="0432FF"/>
                </a:solidFill>
              </a:rPr>
              <a:t>whether this effect differs between seasons</a:t>
            </a:r>
            <a:r>
              <a:rPr lang="en-US" dirty="0"/>
              <a:t>; that is, we are really interested in whether the data are better described by model E than by model D.</a:t>
            </a:r>
          </a:p>
          <a:p>
            <a:endParaRPr lang="en-US" dirty="0"/>
          </a:p>
          <a:p>
            <a:endParaRPr lang="en-US" dirty="0"/>
          </a:p>
        </p:txBody>
      </p:sp>
      <p:pic>
        <p:nvPicPr>
          <p:cNvPr id="4" name="Picture 3">
            <a:extLst>
              <a:ext uri="{FF2B5EF4-FFF2-40B4-BE49-F238E27FC236}">
                <a16:creationId xmlns:a16="http://schemas.microsoft.com/office/drawing/2014/main" id="{5BFFA893-84FE-AC4B-B1F8-5058A652A641}"/>
              </a:ext>
            </a:extLst>
          </p:cNvPr>
          <p:cNvPicPr>
            <a:picLocks noChangeAspect="1"/>
          </p:cNvPicPr>
          <p:nvPr/>
        </p:nvPicPr>
        <p:blipFill>
          <a:blip r:embed="rId3"/>
          <a:stretch>
            <a:fillRect/>
          </a:stretch>
        </p:blipFill>
        <p:spPr>
          <a:xfrm>
            <a:off x="6387152" y="1065206"/>
            <a:ext cx="2661314" cy="2365197"/>
          </a:xfrm>
          <a:prstGeom prst="rect">
            <a:avLst/>
          </a:prstGeom>
        </p:spPr>
      </p:pic>
      <p:pic>
        <p:nvPicPr>
          <p:cNvPr id="5" name="Picture 4">
            <a:extLst>
              <a:ext uri="{FF2B5EF4-FFF2-40B4-BE49-F238E27FC236}">
                <a16:creationId xmlns:a16="http://schemas.microsoft.com/office/drawing/2014/main" id="{8A25D108-6860-1446-8F92-A3D170C73B03}"/>
              </a:ext>
            </a:extLst>
          </p:cNvPr>
          <p:cNvPicPr>
            <a:picLocks noChangeAspect="1"/>
          </p:cNvPicPr>
          <p:nvPr/>
        </p:nvPicPr>
        <p:blipFill rotWithShape="1">
          <a:blip r:embed="rId4"/>
          <a:srcRect l="50683" t="9581" r="21375" b="71061"/>
          <a:stretch/>
        </p:blipFill>
        <p:spPr>
          <a:xfrm rot="5400000">
            <a:off x="6185981" y="3702749"/>
            <a:ext cx="2699500" cy="2624703"/>
          </a:xfrm>
          <a:prstGeom prst="rect">
            <a:avLst/>
          </a:prstGeom>
        </p:spPr>
      </p:pic>
    </p:spTree>
    <p:extLst>
      <p:ext uri="{BB962C8B-B14F-4D97-AF65-F5344CB8AC3E}">
        <p14:creationId xmlns:p14="http://schemas.microsoft.com/office/powerpoint/2010/main" val="1165536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00FD5-06D3-3D4D-8B0C-B96895100617}"/>
              </a:ext>
            </a:extLst>
          </p:cNvPr>
          <p:cNvSpPr>
            <a:spLocks noGrp="1"/>
          </p:cNvSpPr>
          <p:nvPr>
            <p:ph type="title"/>
          </p:nvPr>
        </p:nvSpPr>
        <p:spPr>
          <a:xfrm>
            <a:off x="628650" y="0"/>
            <a:ext cx="7886700" cy="753990"/>
          </a:xfrm>
        </p:spPr>
        <p:txBody>
          <a:bodyPr>
            <a:normAutofit/>
          </a:bodyPr>
          <a:lstStyle/>
          <a:p>
            <a:r>
              <a:rPr lang="en-US" sz="3600" dirty="0"/>
              <a:t>Constructing the ANCOVA Using </a:t>
            </a:r>
            <a:r>
              <a:rPr lang="en-US" sz="3600" dirty="0" err="1">
                <a:solidFill>
                  <a:srgbClr val="C00000"/>
                </a:solidFill>
              </a:rPr>
              <a:t>lm</a:t>
            </a:r>
            <a:r>
              <a:rPr lang="en-US" sz="3600" dirty="0"/>
              <a:t>()</a:t>
            </a:r>
          </a:p>
        </p:txBody>
      </p:sp>
      <p:sp>
        <p:nvSpPr>
          <p:cNvPr id="3" name="Content Placeholder 2">
            <a:extLst>
              <a:ext uri="{FF2B5EF4-FFF2-40B4-BE49-F238E27FC236}">
                <a16:creationId xmlns:a16="http://schemas.microsoft.com/office/drawing/2014/main" id="{2751D3DA-D03E-6941-A3D2-12F0D9AF55D8}"/>
              </a:ext>
            </a:extLst>
          </p:cNvPr>
          <p:cNvSpPr>
            <a:spLocks noGrp="1"/>
          </p:cNvSpPr>
          <p:nvPr>
            <p:ph idx="1"/>
          </p:nvPr>
        </p:nvSpPr>
        <p:spPr>
          <a:xfrm>
            <a:off x="628650" y="1023582"/>
            <a:ext cx="7886700" cy="5153381"/>
          </a:xfrm>
        </p:spPr>
        <p:txBody>
          <a:bodyPr>
            <a:normAutofit fontScale="92500" lnSpcReduction="10000"/>
          </a:bodyPr>
          <a:lstStyle/>
          <a:p>
            <a:pPr marL="0" indent="0">
              <a:buNone/>
            </a:pPr>
            <a:r>
              <a:rPr lang="en-US" sz="2400" dirty="0" err="1"/>
              <a:t>limp.mod</a:t>
            </a:r>
            <a:r>
              <a:rPr lang="en-US" sz="2400" dirty="0"/>
              <a:t> &lt;- </a:t>
            </a:r>
            <a:r>
              <a:rPr lang="en-US" sz="2400" dirty="0" err="1">
                <a:solidFill>
                  <a:srgbClr val="C00000"/>
                </a:solidFill>
              </a:rPr>
              <a:t>lm</a:t>
            </a:r>
            <a:r>
              <a:rPr lang="en-US" sz="2400" dirty="0"/>
              <a:t>(EGGS ~ DENSITY * SEASON, </a:t>
            </a:r>
            <a:r>
              <a:rPr lang="en-US" sz="2400" dirty="0">
                <a:solidFill>
                  <a:srgbClr val="00B050"/>
                </a:solidFill>
              </a:rPr>
              <a:t>data</a:t>
            </a:r>
            <a:r>
              <a:rPr lang="en-US" sz="2400" dirty="0"/>
              <a:t> = limp)</a:t>
            </a:r>
          </a:p>
          <a:p>
            <a:pPr marL="0" indent="0">
              <a:buNone/>
            </a:pPr>
            <a:endParaRPr lang="en-US" sz="2400" dirty="0"/>
          </a:p>
          <a:p>
            <a:r>
              <a:rPr lang="en-US" dirty="0"/>
              <a:t>Specifies, all at once, that we want to include an effect of DENSITY (main effect), an effect of SEASON (main effect), and the potential for the effect of DENSITY to depend on SEASON (interaction; symbolized by *). </a:t>
            </a:r>
          </a:p>
          <a:p>
            <a:r>
              <a:rPr lang="en-US" dirty="0"/>
              <a:t>The specification expands to the full model of DENSITY +SEASON + DENSITY : SEASON.</a:t>
            </a:r>
          </a:p>
          <a:p>
            <a:r>
              <a:rPr lang="en-US" dirty="0"/>
              <a:t>Since we are interested in whether the effect of density depends on season, we need a model where there is, in addition to the </a:t>
            </a:r>
            <a:r>
              <a:rPr lang="en-US" dirty="0">
                <a:solidFill>
                  <a:srgbClr val="0432FF"/>
                </a:solidFill>
              </a:rPr>
              <a:t>effects of density and season</a:t>
            </a:r>
            <a:r>
              <a:rPr lang="en-US" dirty="0"/>
              <a:t> on their own, a specific term allowing for their </a:t>
            </a:r>
            <a:r>
              <a:rPr lang="en-US" dirty="0">
                <a:solidFill>
                  <a:srgbClr val="0432FF"/>
                </a:solidFill>
              </a:rPr>
              <a:t>interaction</a:t>
            </a:r>
            <a:r>
              <a:rPr lang="en-US" dirty="0"/>
              <a:t>, that is, in which the effect of density on egg production </a:t>
            </a:r>
            <a:r>
              <a:rPr lang="en-US" i="1" dirty="0"/>
              <a:t>could</a:t>
            </a:r>
            <a:r>
              <a:rPr lang="en-US" dirty="0"/>
              <a:t> depend on season.</a:t>
            </a:r>
          </a:p>
          <a:p>
            <a:endParaRPr lang="en-US" dirty="0"/>
          </a:p>
          <a:p>
            <a:pPr marL="0" indent="0">
              <a:buNone/>
            </a:pPr>
            <a:endParaRPr lang="en-US" sz="2400" dirty="0"/>
          </a:p>
          <a:p>
            <a:pPr marL="0" indent="0">
              <a:buNone/>
            </a:pPr>
            <a:endParaRPr lang="en-US" dirty="0"/>
          </a:p>
        </p:txBody>
      </p:sp>
    </p:spTree>
    <p:extLst>
      <p:ext uri="{BB962C8B-B14F-4D97-AF65-F5344CB8AC3E}">
        <p14:creationId xmlns:p14="http://schemas.microsoft.com/office/powerpoint/2010/main" val="2428387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F50843-85FD-D74E-A67F-233FB24DBCF0}"/>
              </a:ext>
            </a:extLst>
          </p:cNvPr>
          <p:cNvSpPr>
            <a:spLocks noGrp="1"/>
          </p:cNvSpPr>
          <p:nvPr>
            <p:ph idx="1"/>
          </p:nvPr>
        </p:nvSpPr>
        <p:spPr>
          <a:xfrm>
            <a:off x="628650" y="395785"/>
            <a:ext cx="7886700" cy="5781178"/>
          </a:xfrm>
        </p:spPr>
        <p:txBody>
          <a:bodyPr>
            <a:normAutofit/>
          </a:bodyPr>
          <a:lstStyle/>
          <a:p>
            <a:r>
              <a:rPr lang="en-US" dirty="0"/>
              <a:t>Why do we say ‘could’? We are testing the </a:t>
            </a:r>
            <a:r>
              <a:rPr lang="en-US" dirty="0">
                <a:solidFill>
                  <a:srgbClr val="0432FF"/>
                </a:solidFill>
              </a:rPr>
              <a:t>null hypothesis</a:t>
            </a:r>
            <a:r>
              <a:rPr lang="en-US" dirty="0"/>
              <a:t> that this interaction term is not significant: there are no differences in the slopes for each season; there is no extra variation explained by fitting different slopes. </a:t>
            </a:r>
          </a:p>
          <a:p>
            <a:r>
              <a:rPr lang="en-US" dirty="0"/>
              <a:t>The </a:t>
            </a:r>
            <a:r>
              <a:rPr lang="en-US" dirty="0">
                <a:solidFill>
                  <a:srgbClr val="0432FF"/>
                </a:solidFill>
              </a:rPr>
              <a:t>alternative</a:t>
            </a:r>
            <a:r>
              <a:rPr lang="en-US" dirty="0"/>
              <a:t> is that, by allowing separate slopes to be fitted, we explain more variation in the data (better fit). </a:t>
            </a:r>
          </a:p>
        </p:txBody>
      </p:sp>
      <p:pic>
        <p:nvPicPr>
          <p:cNvPr id="4" name="Picture 3">
            <a:extLst>
              <a:ext uri="{FF2B5EF4-FFF2-40B4-BE49-F238E27FC236}">
                <a16:creationId xmlns:a16="http://schemas.microsoft.com/office/drawing/2014/main" id="{63886C6A-7233-CA44-9C63-413931EC529C}"/>
              </a:ext>
            </a:extLst>
          </p:cNvPr>
          <p:cNvPicPr>
            <a:picLocks noChangeAspect="1"/>
          </p:cNvPicPr>
          <p:nvPr/>
        </p:nvPicPr>
        <p:blipFill rotWithShape="1">
          <a:blip r:embed="rId2"/>
          <a:srcRect l="50683" t="9581" r="21375" b="71061"/>
          <a:stretch/>
        </p:blipFill>
        <p:spPr>
          <a:xfrm rot="5400000">
            <a:off x="3067874" y="3409729"/>
            <a:ext cx="3162712" cy="3075080"/>
          </a:xfrm>
          <a:prstGeom prst="rect">
            <a:avLst/>
          </a:prstGeom>
        </p:spPr>
      </p:pic>
    </p:spTree>
    <p:extLst>
      <p:ext uri="{BB962C8B-B14F-4D97-AF65-F5344CB8AC3E}">
        <p14:creationId xmlns:p14="http://schemas.microsoft.com/office/powerpoint/2010/main" val="5663325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0A788-5887-F247-B227-8BA0F8257AD9}"/>
              </a:ext>
            </a:extLst>
          </p:cNvPr>
          <p:cNvSpPr>
            <a:spLocks noGrp="1"/>
          </p:cNvSpPr>
          <p:nvPr>
            <p:ph type="title"/>
          </p:nvPr>
        </p:nvSpPr>
        <p:spPr>
          <a:xfrm>
            <a:off x="628650" y="143455"/>
            <a:ext cx="7886700" cy="660110"/>
          </a:xfrm>
        </p:spPr>
        <p:txBody>
          <a:bodyPr>
            <a:normAutofit fontScale="90000"/>
          </a:bodyPr>
          <a:lstStyle/>
          <a:p>
            <a:r>
              <a:rPr lang="en-US" dirty="0"/>
              <a:t>Test Model Assumptions</a:t>
            </a:r>
          </a:p>
        </p:txBody>
      </p:sp>
      <p:sp>
        <p:nvSpPr>
          <p:cNvPr id="3" name="Content Placeholder 2">
            <a:extLst>
              <a:ext uri="{FF2B5EF4-FFF2-40B4-BE49-F238E27FC236}">
                <a16:creationId xmlns:a16="http://schemas.microsoft.com/office/drawing/2014/main" id="{22EF7D1B-CB6C-AC44-BC8C-21BFA9E2BA58}"/>
              </a:ext>
            </a:extLst>
          </p:cNvPr>
          <p:cNvSpPr>
            <a:spLocks noGrp="1"/>
          </p:cNvSpPr>
          <p:nvPr>
            <p:ph idx="1"/>
          </p:nvPr>
        </p:nvSpPr>
        <p:spPr>
          <a:xfrm>
            <a:off x="628650" y="1008206"/>
            <a:ext cx="3756312" cy="5697394"/>
          </a:xfrm>
        </p:spPr>
        <p:txBody>
          <a:bodyPr>
            <a:normAutofit fontScale="85000" lnSpcReduction="20000"/>
          </a:bodyPr>
          <a:lstStyle/>
          <a:p>
            <a:pPr marL="0" indent="0">
              <a:buNone/>
            </a:pPr>
            <a:r>
              <a:rPr lang="en-US" dirty="0" err="1">
                <a:solidFill>
                  <a:srgbClr val="C00000"/>
                </a:solidFill>
              </a:rPr>
              <a:t>autoplot</a:t>
            </a:r>
            <a:r>
              <a:rPr lang="en-US" dirty="0"/>
              <a:t>(</a:t>
            </a:r>
            <a:r>
              <a:rPr lang="en-US" dirty="0" err="1"/>
              <a:t>limp.mod</a:t>
            </a:r>
            <a:r>
              <a:rPr lang="en-US" dirty="0"/>
              <a:t>, 	</a:t>
            </a:r>
            <a:r>
              <a:rPr lang="en-US" dirty="0" err="1">
                <a:solidFill>
                  <a:srgbClr val="00B050"/>
                </a:solidFill>
              </a:rPr>
              <a:t>smooth.colour</a:t>
            </a:r>
            <a:r>
              <a:rPr lang="en-US" dirty="0">
                <a:solidFill>
                  <a:srgbClr val="00B050"/>
                </a:solidFill>
              </a:rPr>
              <a:t> </a:t>
            </a:r>
            <a:r>
              <a:rPr lang="en-US" dirty="0"/>
              <a:t>= NA)</a:t>
            </a:r>
          </a:p>
          <a:p>
            <a:pPr marL="0" indent="0">
              <a:buNone/>
            </a:pPr>
            <a:endParaRPr lang="en-US" dirty="0"/>
          </a:p>
          <a:p>
            <a:pPr marL="0" indent="0">
              <a:buNone/>
            </a:pPr>
            <a:r>
              <a:rPr lang="en-US" dirty="0"/>
              <a:t>No obvious problems.</a:t>
            </a:r>
          </a:p>
          <a:p>
            <a:pPr marL="0" indent="0">
              <a:buNone/>
            </a:pPr>
            <a:endParaRPr lang="en-US" dirty="0"/>
          </a:p>
          <a:p>
            <a:r>
              <a:rPr lang="en-US" dirty="0"/>
              <a:t>We’ve made a model to capture our ideas, and, more importantly, an experimental design.</a:t>
            </a:r>
          </a:p>
          <a:p>
            <a:endParaRPr lang="en-US" dirty="0"/>
          </a:p>
          <a:p>
            <a:r>
              <a:rPr lang="en-US" dirty="0"/>
              <a:t>We’ve evaluated the core assumptions associated with a general linear model.</a:t>
            </a:r>
          </a:p>
          <a:p>
            <a:endParaRPr lang="en-US" dirty="0"/>
          </a:p>
          <a:p>
            <a:r>
              <a:rPr lang="en-US" dirty="0"/>
              <a:t>Now you’re ready for interpretation.</a:t>
            </a: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4E6DC7B3-B871-4647-A59E-8B24116EC138}"/>
              </a:ext>
            </a:extLst>
          </p:cNvPr>
          <p:cNvPicPr>
            <a:picLocks noChangeAspect="1"/>
          </p:cNvPicPr>
          <p:nvPr/>
        </p:nvPicPr>
        <p:blipFill>
          <a:blip r:embed="rId3"/>
          <a:stretch>
            <a:fillRect/>
          </a:stretch>
        </p:blipFill>
        <p:spPr>
          <a:xfrm>
            <a:off x="4384962" y="1008206"/>
            <a:ext cx="4595091" cy="4595091"/>
          </a:xfrm>
          <a:prstGeom prst="rect">
            <a:avLst/>
          </a:prstGeom>
        </p:spPr>
      </p:pic>
    </p:spTree>
    <p:extLst>
      <p:ext uri="{BB962C8B-B14F-4D97-AF65-F5344CB8AC3E}">
        <p14:creationId xmlns:p14="http://schemas.microsoft.com/office/powerpoint/2010/main" val="558772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2821-069E-4345-A681-1EAD87FBFA0C}"/>
              </a:ext>
            </a:extLst>
          </p:cNvPr>
          <p:cNvSpPr>
            <a:spLocks noGrp="1"/>
          </p:cNvSpPr>
          <p:nvPr>
            <p:ph type="title"/>
          </p:nvPr>
        </p:nvSpPr>
        <p:spPr>
          <a:xfrm>
            <a:off x="628650" y="129599"/>
            <a:ext cx="7886700" cy="770947"/>
          </a:xfrm>
        </p:spPr>
        <p:txBody>
          <a:bodyPr/>
          <a:lstStyle/>
          <a:p>
            <a:r>
              <a:rPr lang="en-US" dirty="0"/>
              <a:t>Interpretation: The </a:t>
            </a:r>
            <a:r>
              <a:rPr lang="en-US" dirty="0" err="1">
                <a:solidFill>
                  <a:srgbClr val="C00000"/>
                </a:solidFill>
              </a:rPr>
              <a:t>anova</a:t>
            </a:r>
            <a:r>
              <a:rPr lang="en-US" dirty="0"/>
              <a:t>() table</a:t>
            </a:r>
          </a:p>
        </p:txBody>
      </p:sp>
      <p:sp>
        <p:nvSpPr>
          <p:cNvPr id="3" name="Content Placeholder 2">
            <a:extLst>
              <a:ext uri="{FF2B5EF4-FFF2-40B4-BE49-F238E27FC236}">
                <a16:creationId xmlns:a16="http://schemas.microsoft.com/office/drawing/2014/main" id="{10F8BC1A-FA62-E949-842A-F76B8E13D6F4}"/>
              </a:ext>
            </a:extLst>
          </p:cNvPr>
          <p:cNvSpPr>
            <a:spLocks noGrp="1"/>
          </p:cNvSpPr>
          <p:nvPr>
            <p:ph idx="1"/>
          </p:nvPr>
        </p:nvSpPr>
        <p:spPr>
          <a:xfrm>
            <a:off x="628650" y="900546"/>
            <a:ext cx="7886700" cy="4351338"/>
          </a:xfrm>
        </p:spPr>
        <p:txBody>
          <a:bodyPr/>
          <a:lstStyle/>
          <a:p>
            <a:r>
              <a:rPr lang="en-US" sz="2400" dirty="0"/>
              <a:t>Recall we have used two functions to aid in interpretation of a general linear model: </a:t>
            </a:r>
            <a:r>
              <a:rPr lang="en-US" sz="2400" dirty="0" err="1">
                <a:solidFill>
                  <a:srgbClr val="C00000"/>
                </a:solidFill>
              </a:rPr>
              <a:t>anova</a:t>
            </a:r>
            <a:r>
              <a:rPr lang="en-US" sz="2400" dirty="0"/>
              <a:t>() and </a:t>
            </a:r>
            <a:r>
              <a:rPr lang="en-US" sz="2400" dirty="0">
                <a:solidFill>
                  <a:srgbClr val="C00000"/>
                </a:solidFill>
              </a:rPr>
              <a:t>summary</a:t>
            </a:r>
            <a:r>
              <a:rPr lang="en-US" sz="2400" dirty="0"/>
              <a:t>(). </a:t>
            </a:r>
          </a:p>
          <a:p>
            <a:r>
              <a:rPr lang="en-US" sz="2400" dirty="0"/>
              <a:t>Together, the resulting two tables help us interpret the relationships between egg production and the </a:t>
            </a:r>
            <a:r>
              <a:rPr lang="en-US" sz="2400" dirty="0">
                <a:solidFill>
                  <a:srgbClr val="0432FF"/>
                </a:solidFill>
              </a:rPr>
              <a:t>combined</a:t>
            </a:r>
            <a:r>
              <a:rPr lang="en-US" sz="2400" dirty="0"/>
              <a:t> or </a:t>
            </a:r>
            <a:r>
              <a:rPr lang="en-US" sz="2400" dirty="0">
                <a:solidFill>
                  <a:srgbClr val="0432FF"/>
                </a:solidFill>
              </a:rPr>
              <a:t>independent</a:t>
            </a:r>
            <a:r>
              <a:rPr lang="en-US" sz="2400" dirty="0"/>
              <a:t> impact of density and season.</a:t>
            </a:r>
          </a:p>
          <a:p>
            <a:endParaRPr lang="en-US" dirty="0"/>
          </a:p>
        </p:txBody>
      </p:sp>
      <p:sp>
        <p:nvSpPr>
          <p:cNvPr id="4" name="TextBox 3">
            <a:extLst>
              <a:ext uri="{FF2B5EF4-FFF2-40B4-BE49-F238E27FC236}">
                <a16:creationId xmlns:a16="http://schemas.microsoft.com/office/drawing/2014/main" id="{3D12907B-CCDC-6F4B-8FA9-DD2D2DD148FA}"/>
              </a:ext>
            </a:extLst>
          </p:cNvPr>
          <p:cNvSpPr txBox="1"/>
          <p:nvPr/>
        </p:nvSpPr>
        <p:spPr>
          <a:xfrm>
            <a:off x="784513" y="2881745"/>
            <a:ext cx="7730837" cy="3693319"/>
          </a:xfrm>
          <a:prstGeom prst="rect">
            <a:avLst/>
          </a:prstGeom>
          <a:noFill/>
          <a:ln>
            <a:solidFill>
              <a:schemeClr val="tx1"/>
            </a:solidFill>
          </a:ln>
        </p:spPr>
        <p:txBody>
          <a:bodyPr wrap="square" rtlCol="0">
            <a:spAutoFit/>
          </a:bodyPr>
          <a:lstStyle/>
          <a:p>
            <a:r>
              <a:rPr lang="en-US" dirty="0" err="1">
                <a:solidFill>
                  <a:srgbClr val="C00000"/>
                </a:solidFill>
              </a:rPr>
              <a:t>anova</a:t>
            </a:r>
            <a:r>
              <a:rPr lang="en-US" dirty="0"/>
              <a:t>(</a:t>
            </a:r>
            <a:r>
              <a:rPr lang="en-US" dirty="0" err="1"/>
              <a:t>limp.mod</a:t>
            </a:r>
            <a:r>
              <a:rPr lang="en-US" dirty="0"/>
              <a:t>)</a:t>
            </a:r>
          </a:p>
          <a:p>
            <a:endParaRPr lang="en-US" dirty="0"/>
          </a:p>
          <a:p>
            <a:r>
              <a:rPr lang="en-US" dirty="0"/>
              <a:t>## Analysis of Variance Table</a:t>
            </a:r>
          </a:p>
          <a:p>
            <a:r>
              <a:rPr lang="en-US" dirty="0"/>
              <a:t>##</a:t>
            </a:r>
          </a:p>
          <a:p>
            <a:r>
              <a:rPr lang="en-US" dirty="0"/>
              <a:t>## Response: EGGS</a:t>
            </a:r>
          </a:p>
          <a:p>
            <a:r>
              <a:rPr lang="en-US" dirty="0"/>
              <a:t>## 		   </a:t>
            </a:r>
            <a:r>
              <a:rPr lang="en-US" dirty="0" err="1"/>
              <a:t>Df</a:t>
            </a:r>
            <a:r>
              <a:rPr lang="en-US" dirty="0"/>
              <a:t>   Sum </a:t>
            </a:r>
            <a:r>
              <a:rPr lang="en-US" dirty="0" err="1"/>
              <a:t>Sq</a:t>
            </a:r>
            <a:r>
              <a:rPr lang="en-US" dirty="0"/>
              <a:t>    Mean </a:t>
            </a:r>
            <a:r>
              <a:rPr lang="en-US" dirty="0" err="1"/>
              <a:t>Sq</a:t>
            </a:r>
            <a:r>
              <a:rPr lang="en-US" dirty="0"/>
              <a:t>    F value     </a:t>
            </a:r>
            <a:r>
              <a:rPr lang="en-US" dirty="0" err="1"/>
              <a:t>Pr</a:t>
            </a:r>
            <a:r>
              <a:rPr lang="en-US" dirty="0"/>
              <a:t>(&gt;F)</a:t>
            </a:r>
          </a:p>
          <a:p>
            <a:r>
              <a:rPr lang="en-US" dirty="0"/>
              <a:t>## DENSITY 	   1     5.0241    5.0241        30.1971   2.226e-05 ***</a:t>
            </a:r>
          </a:p>
          <a:p>
            <a:r>
              <a:rPr lang="en-US" dirty="0"/>
              <a:t>## SEASON 	   1     3.2502    3.2502        19.5350   0.0002637 ***</a:t>
            </a:r>
          </a:p>
          <a:p>
            <a:r>
              <a:rPr lang="en-US" dirty="0"/>
              <a:t>## DENSITY:SEASON  1     0.0118    0.0118        0.0711      0.7925333</a:t>
            </a:r>
          </a:p>
          <a:p>
            <a:r>
              <a:rPr lang="en-US" dirty="0"/>
              <a:t>## Residuals 	 20     3.3275    0.1664</a:t>
            </a:r>
          </a:p>
          <a:p>
            <a:r>
              <a:rPr lang="en-US" dirty="0"/>
              <a:t>## ---</a:t>
            </a:r>
          </a:p>
          <a:p>
            <a:r>
              <a:rPr lang="en-US" dirty="0"/>
              <a:t>## </a:t>
            </a:r>
            <a:r>
              <a:rPr lang="en-US" dirty="0" err="1"/>
              <a:t>Signif</a:t>
            </a:r>
            <a:r>
              <a:rPr lang="en-US" dirty="0"/>
              <a:t>. codes:</a:t>
            </a:r>
          </a:p>
          <a:p>
            <a:r>
              <a:rPr lang="en-US" dirty="0"/>
              <a:t>## 0 '***' 0.001 '**' 0.01 '*' 0.05 '.' 0.1 ' ' 1</a:t>
            </a:r>
          </a:p>
        </p:txBody>
      </p:sp>
    </p:spTree>
    <p:extLst>
      <p:ext uri="{BB962C8B-B14F-4D97-AF65-F5344CB8AC3E}">
        <p14:creationId xmlns:p14="http://schemas.microsoft.com/office/powerpoint/2010/main" val="18842033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361C1CB-203F-544A-AF64-30BE75E5E6A4}"/>
              </a:ext>
            </a:extLst>
          </p:cNvPr>
          <p:cNvSpPr txBox="1"/>
          <p:nvPr/>
        </p:nvSpPr>
        <p:spPr>
          <a:xfrm>
            <a:off x="327313" y="158423"/>
            <a:ext cx="7730837" cy="3693319"/>
          </a:xfrm>
          <a:prstGeom prst="rect">
            <a:avLst/>
          </a:prstGeom>
          <a:noFill/>
          <a:ln>
            <a:solidFill>
              <a:schemeClr val="tx1"/>
            </a:solidFill>
          </a:ln>
        </p:spPr>
        <p:txBody>
          <a:bodyPr wrap="square" rtlCol="0">
            <a:spAutoFit/>
          </a:bodyPr>
          <a:lstStyle/>
          <a:p>
            <a:r>
              <a:rPr lang="en-US" dirty="0" err="1">
                <a:solidFill>
                  <a:srgbClr val="C00000"/>
                </a:solidFill>
              </a:rPr>
              <a:t>anova</a:t>
            </a:r>
            <a:r>
              <a:rPr lang="en-US" dirty="0"/>
              <a:t>(</a:t>
            </a:r>
            <a:r>
              <a:rPr lang="en-US" dirty="0" err="1"/>
              <a:t>limp.mod</a:t>
            </a:r>
            <a:r>
              <a:rPr lang="en-US" dirty="0"/>
              <a:t>)  </a:t>
            </a:r>
            <a:r>
              <a:rPr lang="en-US" dirty="0">
                <a:solidFill>
                  <a:srgbClr val="00B050"/>
                </a:solidFill>
              </a:rPr>
              <a:t>#sequential sums-of-squares ANOVA</a:t>
            </a:r>
          </a:p>
          <a:p>
            <a:endParaRPr lang="en-US" dirty="0"/>
          </a:p>
          <a:p>
            <a:r>
              <a:rPr lang="en-US" dirty="0"/>
              <a:t>## Analysis of Variance Table </a:t>
            </a:r>
          </a:p>
          <a:p>
            <a:r>
              <a:rPr lang="en-US" dirty="0"/>
              <a:t>##</a:t>
            </a:r>
          </a:p>
          <a:p>
            <a:r>
              <a:rPr lang="en-US" dirty="0"/>
              <a:t>## Response: EGGS</a:t>
            </a:r>
          </a:p>
          <a:p>
            <a:r>
              <a:rPr lang="en-US" dirty="0"/>
              <a:t>## 		   </a:t>
            </a:r>
            <a:r>
              <a:rPr lang="en-US" dirty="0" err="1"/>
              <a:t>Df</a:t>
            </a:r>
            <a:r>
              <a:rPr lang="en-US" dirty="0"/>
              <a:t>   Sum </a:t>
            </a:r>
            <a:r>
              <a:rPr lang="en-US" dirty="0" err="1"/>
              <a:t>Sq</a:t>
            </a:r>
            <a:r>
              <a:rPr lang="en-US" dirty="0"/>
              <a:t>    Mean </a:t>
            </a:r>
            <a:r>
              <a:rPr lang="en-US" dirty="0" err="1"/>
              <a:t>Sq</a:t>
            </a:r>
            <a:r>
              <a:rPr lang="en-US" dirty="0"/>
              <a:t>    F value     </a:t>
            </a:r>
            <a:r>
              <a:rPr lang="en-US" dirty="0" err="1"/>
              <a:t>Pr</a:t>
            </a:r>
            <a:r>
              <a:rPr lang="en-US" dirty="0"/>
              <a:t>(&gt;F)</a:t>
            </a:r>
          </a:p>
          <a:p>
            <a:r>
              <a:rPr lang="en-US" dirty="0"/>
              <a:t>## DENSITY 	   1     5.0241    5.0241        30.1971   2.226e-05 ***</a:t>
            </a:r>
          </a:p>
          <a:p>
            <a:r>
              <a:rPr lang="en-US" dirty="0"/>
              <a:t>## SEASON 	   1     3.2502    3.2502        19.5350   0.0002637 ***</a:t>
            </a:r>
          </a:p>
          <a:p>
            <a:r>
              <a:rPr lang="en-US" dirty="0"/>
              <a:t>## DENSITY:SEASON  1     0.0118    0.0118        0.0711      0.792533</a:t>
            </a:r>
          </a:p>
          <a:p>
            <a:r>
              <a:rPr lang="en-US" dirty="0"/>
              <a:t>## Residuals 	 20     3.3275    0.1664</a:t>
            </a:r>
          </a:p>
          <a:p>
            <a:r>
              <a:rPr lang="en-US" dirty="0"/>
              <a:t>## ---</a:t>
            </a:r>
          </a:p>
          <a:p>
            <a:r>
              <a:rPr lang="en-US" dirty="0"/>
              <a:t>## </a:t>
            </a:r>
            <a:r>
              <a:rPr lang="en-US" dirty="0" err="1"/>
              <a:t>Signif</a:t>
            </a:r>
            <a:r>
              <a:rPr lang="en-US" dirty="0"/>
              <a:t>. codes:</a:t>
            </a:r>
          </a:p>
          <a:p>
            <a:r>
              <a:rPr lang="en-US" dirty="0"/>
              <a:t>## 0 '***' 0.001 '**' 0.01 '*' 0.05 '.' 0.1 ' ' 1</a:t>
            </a:r>
          </a:p>
        </p:txBody>
      </p:sp>
      <p:sp>
        <p:nvSpPr>
          <p:cNvPr id="5" name="TextBox 4">
            <a:extLst>
              <a:ext uri="{FF2B5EF4-FFF2-40B4-BE49-F238E27FC236}">
                <a16:creationId xmlns:a16="http://schemas.microsoft.com/office/drawing/2014/main" id="{4351109A-EE2C-4747-B78E-7FA9FC296709}"/>
              </a:ext>
            </a:extLst>
          </p:cNvPr>
          <p:cNvSpPr txBox="1"/>
          <p:nvPr/>
        </p:nvSpPr>
        <p:spPr>
          <a:xfrm>
            <a:off x="6586330" y="450259"/>
            <a:ext cx="2420278" cy="369332"/>
          </a:xfrm>
          <a:prstGeom prst="rect">
            <a:avLst/>
          </a:prstGeom>
          <a:solidFill>
            <a:schemeClr val="accent4"/>
          </a:solidFill>
          <a:ln>
            <a:solidFill>
              <a:schemeClr val="tx1"/>
            </a:solidFill>
          </a:ln>
        </p:spPr>
        <p:txBody>
          <a:bodyPr wrap="none" rtlCol="0">
            <a:spAutoFit/>
          </a:bodyPr>
          <a:lstStyle/>
          <a:p>
            <a:r>
              <a:rPr lang="en-US" dirty="0"/>
              <a:t>test combined slope = 0</a:t>
            </a:r>
          </a:p>
        </p:txBody>
      </p:sp>
      <p:sp>
        <p:nvSpPr>
          <p:cNvPr id="6" name="TextBox 5">
            <a:extLst>
              <a:ext uri="{FF2B5EF4-FFF2-40B4-BE49-F238E27FC236}">
                <a16:creationId xmlns:a16="http://schemas.microsoft.com/office/drawing/2014/main" id="{F9DEDBBF-D70E-7C41-83A4-3C5DAA761AD8}"/>
              </a:ext>
            </a:extLst>
          </p:cNvPr>
          <p:cNvSpPr txBox="1"/>
          <p:nvPr/>
        </p:nvSpPr>
        <p:spPr>
          <a:xfrm>
            <a:off x="7000461" y="2017038"/>
            <a:ext cx="2049600" cy="923330"/>
          </a:xfrm>
          <a:prstGeom prst="rect">
            <a:avLst/>
          </a:prstGeom>
          <a:solidFill>
            <a:schemeClr val="accent4"/>
          </a:solidFill>
          <a:ln>
            <a:solidFill>
              <a:schemeClr val="tx1"/>
            </a:solidFill>
          </a:ln>
        </p:spPr>
        <p:txBody>
          <a:bodyPr wrap="none" rtlCol="0">
            <a:spAutoFit/>
          </a:bodyPr>
          <a:lstStyle/>
          <a:p>
            <a:r>
              <a:rPr lang="en-US" dirty="0"/>
              <a:t>Test that difference </a:t>
            </a:r>
          </a:p>
          <a:p>
            <a:r>
              <a:rPr lang="en-US" dirty="0"/>
              <a:t>between adjusted </a:t>
            </a:r>
          </a:p>
          <a:p>
            <a:r>
              <a:rPr lang="en-US" dirty="0"/>
              <a:t>means = 0</a:t>
            </a:r>
          </a:p>
        </p:txBody>
      </p:sp>
      <p:sp>
        <p:nvSpPr>
          <p:cNvPr id="7" name="TextBox 6">
            <a:extLst>
              <a:ext uri="{FF2B5EF4-FFF2-40B4-BE49-F238E27FC236}">
                <a16:creationId xmlns:a16="http://schemas.microsoft.com/office/drawing/2014/main" id="{D7DE62DE-2B2B-F44D-9FF1-52BA0DF09126}"/>
              </a:ext>
            </a:extLst>
          </p:cNvPr>
          <p:cNvSpPr txBox="1"/>
          <p:nvPr/>
        </p:nvSpPr>
        <p:spPr>
          <a:xfrm>
            <a:off x="6495323" y="3098961"/>
            <a:ext cx="2419188" cy="1200329"/>
          </a:xfrm>
          <a:prstGeom prst="rect">
            <a:avLst/>
          </a:prstGeom>
          <a:solidFill>
            <a:schemeClr val="accent4"/>
          </a:solidFill>
          <a:ln>
            <a:solidFill>
              <a:schemeClr val="tx1"/>
            </a:solidFill>
          </a:ln>
        </p:spPr>
        <p:txBody>
          <a:bodyPr wrap="none" rtlCol="0">
            <a:spAutoFit/>
          </a:bodyPr>
          <a:lstStyle/>
          <a:p>
            <a:r>
              <a:rPr lang="en-US" dirty="0"/>
              <a:t>Test that group-specific </a:t>
            </a:r>
          </a:p>
          <a:p>
            <a:r>
              <a:rPr lang="en-US" dirty="0"/>
              <a:t>regression lines </a:t>
            </a:r>
          </a:p>
          <a:p>
            <a:r>
              <a:rPr lang="en-US" dirty="0"/>
              <a:t>have different slopes</a:t>
            </a:r>
          </a:p>
          <a:p>
            <a:r>
              <a:rPr lang="en-US" dirty="0"/>
              <a:t>(interaction)</a:t>
            </a:r>
          </a:p>
        </p:txBody>
      </p:sp>
      <p:cxnSp>
        <p:nvCxnSpPr>
          <p:cNvPr id="9" name="Straight Arrow Connector 8">
            <a:extLst>
              <a:ext uri="{FF2B5EF4-FFF2-40B4-BE49-F238E27FC236}">
                <a16:creationId xmlns:a16="http://schemas.microsoft.com/office/drawing/2014/main" id="{D737B8F5-8109-5C44-A2B1-6691DDAE3F55}"/>
              </a:ext>
            </a:extLst>
          </p:cNvPr>
          <p:cNvCxnSpPr>
            <a:cxnSpLocks/>
          </p:cNvCxnSpPr>
          <p:nvPr/>
        </p:nvCxnSpPr>
        <p:spPr>
          <a:xfrm flipV="1">
            <a:off x="7000461" y="973394"/>
            <a:ext cx="414403" cy="928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562AEB6D-9A84-7E4D-B48A-D7CB4BF6FFE2}"/>
              </a:ext>
            </a:extLst>
          </p:cNvPr>
          <p:cNvCxnSpPr/>
          <p:nvPr/>
        </p:nvCxnSpPr>
        <p:spPr>
          <a:xfrm>
            <a:off x="6586331" y="2322270"/>
            <a:ext cx="25510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D41287F-4C05-F145-A0CD-B848D72F82F1}"/>
              </a:ext>
            </a:extLst>
          </p:cNvPr>
          <p:cNvCxnSpPr>
            <a:cxnSpLocks/>
          </p:cNvCxnSpPr>
          <p:nvPr/>
        </p:nvCxnSpPr>
        <p:spPr>
          <a:xfrm>
            <a:off x="6062870" y="2713703"/>
            <a:ext cx="308113" cy="6341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09FA6759-2C70-9543-AEA9-369479519775}"/>
              </a:ext>
            </a:extLst>
          </p:cNvPr>
          <p:cNvSpPr txBox="1"/>
          <p:nvPr/>
        </p:nvSpPr>
        <p:spPr>
          <a:xfrm>
            <a:off x="327313" y="4107132"/>
            <a:ext cx="5735557" cy="2215991"/>
          </a:xfrm>
          <a:prstGeom prst="rect">
            <a:avLst/>
          </a:prstGeom>
          <a:noFill/>
        </p:spPr>
        <p:txBody>
          <a:bodyPr wrap="square" rtlCol="0">
            <a:spAutoFit/>
          </a:bodyPr>
          <a:lstStyle/>
          <a:p>
            <a:r>
              <a:rPr lang="en-US" sz="2000" dirty="0"/>
              <a:t>We tested the hypothesis that the effect of density on egg production in limpets depends on the season in which they are reproducing. We found no evidence for an interaction between density and season (F = 0.0711; </a:t>
            </a:r>
            <a:r>
              <a:rPr lang="en-US" sz="2000" dirty="0" err="1"/>
              <a:t>df</a:t>
            </a:r>
            <a:r>
              <a:rPr lang="en-US" sz="2000" dirty="0"/>
              <a:t> = 1, 20; p = 0.79), indicating that the effects of density and season are additive.</a:t>
            </a:r>
          </a:p>
          <a:p>
            <a:endParaRPr lang="en-US" dirty="0"/>
          </a:p>
        </p:txBody>
      </p:sp>
      <p:pic>
        <p:nvPicPr>
          <p:cNvPr id="16" name="Picture 15">
            <a:extLst>
              <a:ext uri="{FF2B5EF4-FFF2-40B4-BE49-F238E27FC236}">
                <a16:creationId xmlns:a16="http://schemas.microsoft.com/office/drawing/2014/main" id="{8ECEFFA6-2174-224D-943A-E6EEA10044DE}"/>
              </a:ext>
            </a:extLst>
          </p:cNvPr>
          <p:cNvPicPr>
            <a:picLocks noChangeAspect="1"/>
          </p:cNvPicPr>
          <p:nvPr/>
        </p:nvPicPr>
        <p:blipFill rotWithShape="1">
          <a:blip r:embed="rId3"/>
          <a:srcRect l="50683" t="9581" r="21375" b="71061"/>
          <a:stretch/>
        </p:blipFill>
        <p:spPr>
          <a:xfrm rot="5400000">
            <a:off x="6559651" y="4524410"/>
            <a:ext cx="1925774" cy="1872415"/>
          </a:xfrm>
          <a:prstGeom prst="rect">
            <a:avLst/>
          </a:prstGeom>
        </p:spPr>
      </p:pic>
      <p:cxnSp>
        <p:nvCxnSpPr>
          <p:cNvPr id="18" name="Straight Connector 17">
            <a:extLst>
              <a:ext uri="{FF2B5EF4-FFF2-40B4-BE49-F238E27FC236}">
                <a16:creationId xmlns:a16="http://schemas.microsoft.com/office/drawing/2014/main" id="{643F01A0-2469-A245-B58F-F8536EF3B4ED}"/>
              </a:ext>
            </a:extLst>
          </p:cNvPr>
          <p:cNvCxnSpPr/>
          <p:nvPr/>
        </p:nvCxnSpPr>
        <p:spPr>
          <a:xfrm>
            <a:off x="6370983" y="5593802"/>
            <a:ext cx="2087763" cy="46713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22" name="Graphic 21" descr="Checkmark">
            <a:extLst>
              <a:ext uri="{FF2B5EF4-FFF2-40B4-BE49-F238E27FC236}">
                <a16:creationId xmlns:a16="http://schemas.microsoft.com/office/drawing/2014/main" id="{509E9711-5C98-5444-A873-574124340B2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963052" y="4497730"/>
            <a:ext cx="711041" cy="711041"/>
          </a:xfrm>
          <a:prstGeom prst="rect">
            <a:avLst/>
          </a:prstGeom>
        </p:spPr>
      </p:pic>
      <p:cxnSp>
        <p:nvCxnSpPr>
          <p:cNvPr id="23" name="Straight Connector 22">
            <a:extLst>
              <a:ext uri="{FF2B5EF4-FFF2-40B4-BE49-F238E27FC236}">
                <a16:creationId xmlns:a16="http://schemas.microsoft.com/office/drawing/2014/main" id="{0609EE75-99D2-814F-AA06-48E33E0AA59E}"/>
              </a:ext>
            </a:extLst>
          </p:cNvPr>
          <p:cNvCxnSpPr>
            <a:cxnSpLocks/>
            <a:endCxn id="16" idx="0"/>
          </p:cNvCxnSpPr>
          <p:nvPr/>
        </p:nvCxnSpPr>
        <p:spPr>
          <a:xfrm flipV="1">
            <a:off x="6370983" y="5460618"/>
            <a:ext cx="2087763" cy="75272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2962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2821-069E-4345-A681-1EAD87FBFA0C}"/>
              </a:ext>
            </a:extLst>
          </p:cNvPr>
          <p:cNvSpPr>
            <a:spLocks noGrp="1"/>
          </p:cNvSpPr>
          <p:nvPr>
            <p:ph type="title"/>
          </p:nvPr>
        </p:nvSpPr>
        <p:spPr>
          <a:xfrm>
            <a:off x="628650" y="11615"/>
            <a:ext cx="7886700" cy="770947"/>
          </a:xfrm>
        </p:spPr>
        <p:txBody>
          <a:bodyPr>
            <a:normAutofit fontScale="90000"/>
          </a:bodyPr>
          <a:lstStyle/>
          <a:p>
            <a:r>
              <a:rPr lang="en-US" dirty="0"/>
              <a:t>Interpretation: The </a:t>
            </a:r>
            <a:r>
              <a:rPr lang="en-US" dirty="0">
                <a:solidFill>
                  <a:srgbClr val="C00000"/>
                </a:solidFill>
              </a:rPr>
              <a:t>summary</a:t>
            </a:r>
            <a:r>
              <a:rPr lang="en-US" dirty="0"/>
              <a:t>() table</a:t>
            </a:r>
          </a:p>
        </p:txBody>
      </p:sp>
      <p:sp>
        <p:nvSpPr>
          <p:cNvPr id="4" name="TextBox 3">
            <a:extLst>
              <a:ext uri="{FF2B5EF4-FFF2-40B4-BE49-F238E27FC236}">
                <a16:creationId xmlns:a16="http://schemas.microsoft.com/office/drawing/2014/main" id="{3D12907B-CCDC-6F4B-8FA9-DD2D2DD148FA}"/>
              </a:ext>
            </a:extLst>
          </p:cNvPr>
          <p:cNvSpPr txBox="1"/>
          <p:nvPr/>
        </p:nvSpPr>
        <p:spPr>
          <a:xfrm>
            <a:off x="706581" y="782562"/>
            <a:ext cx="7730837" cy="5355312"/>
          </a:xfrm>
          <a:prstGeom prst="rect">
            <a:avLst/>
          </a:prstGeom>
          <a:noFill/>
          <a:ln>
            <a:solidFill>
              <a:schemeClr val="tx1"/>
            </a:solidFill>
          </a:ln>
        </p:spPr>
        <p:txBody>
          <a:bodyPr wrap="square" rtlCol="0">
            <a:spAutoFit/>
          </a:bodyPr>
          <a:lstStyle/>
          <a:p>
            <a:r>
              <a:rPr lang="en-US" dirty="0"/>
              <a:t>Call:</a:t>
            </a:r>
          </a:p>
          <a:p>
            <a:r>
              <a:rPr lang="en-US" dirty="0" err="1"/>
              <a:t>lm</a:t>
            </a:r>
            <a:r>
              <a:rPr lang="en-US" dirty="0"/>
              <a:t>(formula = EGGS ~ DENSITY * SEASON, data = limp)</a:t>
            </a:r>
          </a:p>
          <a:p>
            <a:endParaRPr lang="en-US" dirty="0"/>
          </a:p>
          <a:p>
            <a:r>
              <a:rPr lang="en-US" dirty="0"/>
              <a:t>Residuals:</a:t>
            </a:r>
          </a:p>
          <a:p>
            <a:r>
              <a:rPr lang="en-US" dirty="0"/>
              <a:t>     Min       1Q         Median       3Q         Max </a:t>
            </a:r>
          </a:p>
          <a:p>
            <a:r>
              <a:rPr lang="en-US" dirty="0"/>
              <a:t>-0.65468 -0.25021 -0.03318  0.28335  0.57532 </a:t>
            </a:r>
          </a:p>
          <a:p>
            <a:endParaRPr lang="en-US" dirty="0"/>
          </a:p>
          <a:p>
            <a:r>
              <a:rPr lang="en-US" dirty="0"/>
              <a:t>Coefficients:</a:t>
            </a:r>
          </a:p>
          <a:p>
            <a:r>
              <a:rPr lang="en-US" dirty="0"/>
              <a:t>                      		Estimate      Std. Error     t value    </a:t>
            </a:r>
            <a:r>
              <a:rPr lang="en-US" dirty="0" err="1"/>
              <a:t>Pr</a:t>
            </a:r>
            <a:r>
              <a:rPr lang="en-US" dirty="0"/>
              <a:t>(&gt;|t|)    </a:t>
            </a:r>
          </a:p>
          <a:p>
            <a:r>
              <a:rPr lang="en-US" dirty="0"/>
              <a:t>(Intercept)           		2.664166     0.234118     11.380    3.45e-10 ***</a:t>
            </a:r>
          </a:p>
          <a:p>
            <a:r>
              <a:rPr lang="en-US" dirty="0"/>
              <a:t>DENSITY              		-0.033650    0.008259     -4.074    0.000591 ***</a:t>
            </a:r>
          </a:p>
          <a:p>
            <a:r>
              <a:rPr lang="en-US" dirty="0" err="1"/>
              <a:t>SEASONsummer</a:t>
            </a:r>
            <a:r>
              <a:rPr lang="en-US" dirty="0"/>
              <a:t>        	 -0.812282   0.331092     -2.453    0.023450 *  </a:t>
            </a:r>
          </a:p>
          <a:p>
            <a:r>
              <a:rPr lang="en-US" dirty="0" err="1"/>
              <a:t>DENSITY:SEASONsummer</a:t>
            </a:r>
            <a:r>
              <a:rPr lang="en-US" dirty="0"/>
              <a:t>  	0.003114     0.011680      0.267     0.792533    </a:t>
            </a:r>
          </a:p>
          <a:p>
            <a:r>
              <a:rPr lang="en-US" dirty="0"/>
              <a:t>---</a:t>
            </a:r>
          </a:p>
          <a:p>
            <a:r>
              <a:rPr lang="en-US" dirty="0" err="1"/>
              <a:t>Signif</a:t>
            </a:r>
            <a:r>
              <a:rPr lang="en-US" dirty="0"/>
              <a:t>. codes:  0 ‘***’ 0.001 ‘**’ 0.01 ‘*’ 0.05 ‘.’ 0.1 ‘ ’ 1</a:t>
            </a:r>
          </a:p>
          <a:p>
            <a:endParaRPr lang="en-US" dirty="0"/>
          </a:p>
          <a:p>
            <a:r>
              <a:rPr lang="en-US" dirty="0"/>
              <a:t>Residual standard error: 0.4079 on 20 degrees of freedom</a:t>
            </a:r>
          </a:p>
          <a:p>
            <a:r>
              <a:rPr lang="en-US" dirty="0"/>
              <a:t>Multiple R-squared:  0.7135,	Adjusted R-squared:  0.6705 </a:t>
            </a:r>
          </a:p>
          <a:p>
            <a:r>
              <a:rPr lang="en-US" dirty="0"/>
              <a:t>F-statistic:  16.6 on 3 and 20 DF,  p-value: 1.186e-05</a:t>
            </a:r>
          </a:p>
        </p:txBody>
      </p:sp>
      <p:sp>
        <p:nvSpPr>
          <p:cNvPr id="7" name="TextBox 6">
            <a:extLst>
              <a:ext uri="{FF2B5EF4-FFF2-40B4-BE49-F238E27FC236}">
                <a16:creationId xmlns:a16="http://schemas.microsoft.com/office/drawing/2014/main" id="{113C02F2-8C6C-314D-9ED2-E87E402A6AFD}"/>
              </a:ext>
            </a:extLst>
          </p:cNvPr>
          <p:cNvSpPr txBox="1"/>
          <p:nvPr/>
        </p:nvSpPr>
        <p:spPr>
          <a:xfrm>
            <a:off x="6179574" y="5474194"/>
            <a:ext cx="2566536" cy="369332"/>
          </a:xfrm>
          <a:prstGeom prst="rect">
            <a:avLst/>
          </a:prstGeom>
          <a:solidFill>
            <a:srgbClr val="92D050"/>
          </a:solidFill>
          <a:ln>
            <a:solidFill>
              <a:schemeClr val="tx1"/>
            </a:solidFill>
          </a:ln>
        </p:spPr>
        <p:txBody>
          <a:bodyPr wrap="none" rtlCol="0">
            <a:spAutoFit/>
          </a:bodyPr>
          <a:lstStyle/>
          <a:p>
            <a:r>
              <a:rPr lang="en-US" dirty="0"/>
              <a:t>Explained variance = 0.67</a:t>
            </a:r>
          </a:p>
        </p:txBody>
      </p:sp>
      <p:sp>
        <p:nvSpPr>
          <p:cNvPr id="8" name="TextBox 7">
            <a:extLst>
              <a:ext uri="{FF2B5EF4-FFF2-40B4-BE49-F238E27FC236}">
                <a16:creationId xmlns:a16="http://schemas.microsoft.com/office/drawing/2014/main" id="{25572A45-8E15-D847-A5EB-3F790FEBAF6C}"/>
              </a:ext>
            </a:extLst>
          </p:cNvPr>
          <p:cNvSpPr txBox="1"/>
          <p:nvPr/>
        </p:nvSpPr>
        <p:spPr>
          <a:xfrm>
            <a:off x="3111909" y="6082046"/>
            <a:ext cx="5663697" cy="646331"/>
          </a:xfrm>
          <a:prstGeom prst="rect">
            <a:avLst/>
          </a:prstGeom>
          <a:solidFill>
            <a:srgbClr val="92D050"/>
          </a:solidFill>
          <a:ln>
            <a:solidFill>
              <a:schemeClr val="tx1"/>
            </a:solidFill>
          </a:ln>
        </p:spPr>
        <p:txBody>
          <a:bodyPr wrap="square" rtlCol="0">
            <a:spAutoFit/>
          </a:bodyPr>
          <a:lstStyle/>
          <a:p>
            <a:r>
              <a:rPr lang="en-US" dirty="0"/>
              <a:t>Model with Density + Season + Interaction fits better than null model (only a mean) (F = 16.6, </a:t>
            </a:r>
            <a:r>
              <a:rPr lang="en-US" dirty="0" err="1"/>
              <a:t>df</a:t>
            </a:r>
            <a:r>
              <a:rPr lang="en-US" dirty="0"/>
              <a:t> = 3,20, p &lt; 0.001)</a:t>
            </a:r>
          </a:p>
        </p:txBody>
      </p:sp>
    </p:spTree>
    <p:extLst>
      <p:ext uri="{BB962C8B-B14F-4D97-AF65-F5344CB8AC3E}">
        <p14:creationId xmlns:p14="http://schemas.microsoft.com/office/powerpoint/2010/main" val="7980383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2821-069E-4345-A681-1EAD87FBFA0C}"/>
              </a:ext>
            </a:extLst>
          </p:cNvPr>
          <p:cNvSpPr>
            <a:spLocks noGrp="1"/>
          </p:cNvSpPr>
          <p:nvPr>
            <p:ph type="title"/>
          </p:nvPr>
        </p:nvSpPr>
        <p:spPr>
          <a:xfrm>
            <a:off x="628650" y="-27713"/>
            <a:ext cx="7886700" cy="770947"/>
          </a:xfrm>
        </p:spPr>
        <p:txBody>
          <a:bodyPr>
            <a:normAutofit fontScale="90000"/>
          </a:bodyPr>
          <a:lstStyle/>
          <a:p>
            <a:r>
              <a:rPr lang="en-US" dirty="0"/>
              <a:t>Interpretation: The </a:t>
            </a:r>
            <a:r>
              <a:rPr lang="en-US" dirty="0">
                <a:solidFill>
                  <a:srgbClr val="C00000"/>
                </a:solidFill>
              </a:rPr>
              <a:t>summary</a:t>
            </a:r>
            <a:r>
              <a:rPr lang="en-US" dirty="0"/>
              <a:t>() table</a:t>
            </a:r>
          </a:p>
        </p:txBody>
      </p:sp>
      <p:sp>
        <p:nvSpPr>
          <p:cNvPr id="4" name="TextBox 3">
            <a:extLst>
              <a:ext uri="{FF2B5EF4-FFF2-40B4-BE49-F238E27FC236}">
                <a16:creationId xmlns:a16="http://schemas.microsoft.com/office/drawing/2014/main" id="{3D12907B-CCDC-6F4B-8FA9-DD2D2DD148FA}"/>
              </a:ext>
            </a:extLst>
          </p:cNvPr>
          <p:cNvSpPr txBox="1"/>
          <p:nvPr/>
        </p:nvSpPr>
        <p:spPr>
          <a:xfrm>
            <a:off x="706581" y="674410"/>
            <a:ext cx="7730837" cy="3693319"/>
          </a:xfrm>
          <a:prstGeom prst="rect">
            <a:avLst/>
          </a:prstGeom>
          <a:noFill/>
          <a:ln>
            <a:solidFill>
              <a:schemeClr val="tx1"/>
            </a:solidFill>
          </a:ln>
        </p:spPr>
        <p:txBody>
          <a:bodyPr wrap="square" rtlCol="0">
            <a:spAutoFit/>
          </a:bodyPr>
          <a:lstStyle/>
          <a:p>
            <a:r>
              <a:rPr lang="en-US" dirty="0"/>
              <a:t>Call:</a:t>
            </a:r>
          </a:p>
          <a:p>
            <a:r>
              <a:rPr lang="en-US" dirty="0" err="1"/>
              <a:t>lm</a:t>
            </a:r>
            <a:r>
              <a:rPr lang="en-US" dirty="0"/>
              <a:t>(formula = EGGS ~ DENSITY * SEASON, data = limp)</a:t>
            </a:r>
          </a:p>
          <a:p>
            <a:endParaRPr lang="en-US" dirty="0"/>
          </a:p>
          <a:p>
            <a:r>
              <a:rPr lang="en-US" dirty="0"/>
              <a:t>Residuals:</a:t>
            </a:r>
          </a:p>
          <a:p>
            <a:r>
              <a:rPr lang="en-US" dirty="0"/>
              <a:t>     Min       1Q         Median       3Q         Max </a:t>
            </a:r>
          </a:p>
          <a:p>
            <a:r>
              <a:rPr lang="en-US" dirty="0"/>
              <a:t>-0.65468 -0.25021 -0.03318  0.28335  0.57532 </a:t>
            </a:r>
          </a:p>
          <a:p>
            <a:endParaRPr lang="en-US" dirty="0"/>
          </a:p>
          <a:p>
            <a:r>
              <a:rPr lang="en-US" dirty="0"/>
              <a:t>Coefficients:</a:t>
            </a:r>
          </a:p>
          <a:p>
            <a:r>
              <a:rPr lang="en-US" dirty="0"/>
              <a:t>                      		Estimate      Std. Error     t value    </a:t>
            </a:r>
            <a:r>
              <a:rPr lang="en-US" dirty="0" err="1"/>
              <a:t>Pr</a:t>
            </a:r>
            <a:r>
              <a:rPr lang="en-US" dirty="0"/>
              <a:t>(&gt;|t|)    </a:t>
            </a:r>
          </a:p>
          <a:p>
            <a:r>
              <a:rPr lang="en-US" dirty="0"/>
              <a:t>(Intercept)           		2.664166     0.234118     11.380    3.45e-10 ***</a:t>
            </a:r>
          </a:p>
          <a:p>
            <a:r>
              <a:rPr lang="en-US" dirty="0"/>
              <a:t>DENSITY              		-0.033650    0.008259     -4.074    0.000591 ***</a:t>
            </a:r>
          </a:p>
          <a:p>
            <a:r>
              <a:rPr lang="en-US" dirty="0" err="1"/>
              <a:t>SEASONsummer</a:t>
            </a:r>
            <a:r>
              <a:rPr lang="en-US" dirty="0"/>
              <a:t>        	-0.812282    0.331092     -2.453    0.023450 *  </a:t>
            </a:r>
          </a:p>
          <a:p>
            <a:r>
              <a:rPr lang="en-US" dirty="0" err="1"/>
              <a:t>DENSITY:SEASONsummer</a:t>
            </a:r>
            <a:r>
              <a:rPr lang="en-US" dirty="0"/>
              <a:t>  	0.003114     0.011680      0.267     0.792533    </a:t>
            </a:r>
          </a:p>
        </p:txBody>
      </p:sp>
      <p:sp>
        <p:nvSpPr>
          <p:cNvPr id="10" name="TextBox 9">
            <a:extLst>
              <a:ext uri="{FF2B5EF4-FFF2-40B4-BE49-F238E27FC236}">
                <a16:creationId xmlns:a16="http://schemas.microsoft.com/office/drawing/2014/main" id="{E7774AF6-A8FF-B744-AC41-760CAD1A5641}"/>
              </a:ext>
            </a:extLst>
          </p:cNvPr>
          <p:cNvSpPr txBox="1"/>
          <p:nvPr/>
        </p:nvSpPr>
        <p:spPr>
          <a:xfrm>
            <a:off x="67488" y="4458944"/>
            <a:ext cx="5501149" cy="1477328"/>
          </a:xfrm>
          <a:prstGeom prst="rect">
            <a:avLst/>
          </a:prstGeom>
          <a:solidFill>
            <a:srgbClr val="FF8AD8">
              <a:alpha val="50000"/>
            </a:srgbClr>
          </a:solidFill>
          <a:ln>
            <a:solidFill>
              <a:schemeClr val="tx1"/>
            </a:solidFill>
          </a:ln>
        </p:spPr>
        <p:txBody>
          <a:bodyPr wrap="square" rtlCol="0">
            <a:spAutoFit/>
          </a:bodyPr>
          <a:lstStyle/>
          <a:p>
            <a:r>
              <a:rPr lang="en-US" dirty="0" err="1"/>
              <a:t>EGGS</a:t>
            </a:r>
            <a:r>
              <a:rPr lang="en-US" baseline="-25000" dirty="0" err="1"/>
              <a:t>spring</a:t>
            </a:r>
            <a:r>
              <a:rPr lang="en-US" dirty="0"/>
              <a:t> = 2.66 – 0.033 X DENSITY</a:t>
            </a:r>
          </a:p>
          <a:p>
            <a:endParaRPr lang="en-US" dirty="0"/>
          </a:p>
          <a:p>
            <a:r>
              <a:rPr lang="en-US" dirty="0" err="1"/>
              <a:t>EGGS</a:t>
            </a:r>
            <a:r>
              <a:rPr lang="en-US" baseline="-25000" dirty="0" err="1"/>
              <a:t>summer</a:t>
            </a:r>
            <a:r>
              <a:rPr lang="en-US" dirty="0"/>
              <a:t> = (2.66 – 0.812) + (–0.033 + 0.003) X DENSITY</a:t>
            </a:r>
          </a:p>
          <a:p>
            <a:endParaRPr lang="en-US" dirty="0"/>
          </a:p>
          <a:p>
            <a:r>
              <a:rPr lang="en-US" dirty="0" err="1"/>
              <a:t>EGGS</a:t>
            </a:r>
            <a:r>
              <a:rPr lang="en-US" baseline="-25000" dirty="0" err="1"/>
              <a:t>summer</a:t>
            </a:r>
            <a:r>
              <a:rPr lang="en-US" dirty="0"/>
              <a:t> = 1.84 – 0.03 X DENSITY</a:t>
            </a:r>
          </a:p>
        </p:txBody>
      </p:sp>
      <p:sp>
        <p:nvSpPr>
          <p:cNvPr id="3" name="TextBox 2">
            <a:extLst>
              <a:ext uri="{FF2B5EF4-FFF2-40B4-BE49-F238E27FC236}">
                <a16:creationId xmlns:a16="http://schemas.microsoft.com/office/drawing/2014/main" id="{CD1D8DFD-5723-2C40-A63D-8A65D6E067FA}"/>
              </a:ext>
            </a:extLst>
          </p:cNvPr>
          <p:cNvSpPr txBox="1"/>
          <p:nvPr/>
        </p:nvSpPr>
        <p:spPr>
          <a:xfrm>
            <a:off x="5568637" y="4458944"/>
            <a:ext cx="3496707" cy="923330"/>
          </a:xfrm>
          <a:prstGeom prst="rect">
            <a:avLst/>
          </a:prstGeom>
          <a:noFill/>
          <a:ln>
            <a:solidFill>
              <a:schemeClr val="tx1"/>
            </a:solidFill>
          </a:ln>
        </p:spPr>
        <p:txBody>
          <a:bodyPr wrap="square" rtlCol="0">
            <a:spAutoFit/>
          </a:bodyPr>
          <a:lstStyle/>
          <a:p>
            <a:r>
              <a:rPr lang="en-US" u="sng" dirty="0" err="1"/>
              <a:t>SEASONsummer</a:t>
            </a:r>
            <a:r>
              <a:rPr lang="en-US" dirty="0"/>
              <a:t>, is the difference</a:t>
            </a:r>
          </a:p>
          <a:p>
            <a:r>
              <a:rPr lang="en-US" dirty="0"/>
              <a:t>between the spring (the reference) and the summer </a:t>
            </a:r>
            <a:r>
              <a:rPr lang="en-US" dirty="0">
                <a:solidFill>
                  <a:srgbClr val="0432FF"/>
                </a:solidFill>
              </a:rPr>
              <a:t>intercept</a:t>
            </a:r>
          </a:p>
        </p:txBody>
      </p:sp>
      <p:sp>
        <p:nvSpPr>
          <p:cNvPr id="5" name="TextBox 4">
            <a:extLst>
              <a:ext uri="{FF2B5EF4-FFF2-40B4-BE49-F238E27FC236}">
                <a16:creationId xmlns:a16="http://schemas.microsoft.com/office/drawing/2014/main" id="{42DE0B32-ECD1-4E45-A521-2851C4D83CD3}"/>
              </a:ext>
            </a:extLst>
          </p:cNvPr>
          <p:cNvSpPr txBox="1"/>
          <p:nvPr/>
        </p:nvSpPr>
        <p:spPr>
          <a:xfrm>
            <a:off x="5568637" y="5392113"/>
            <a:ext cx="3496707" cy="923330"/>
          </a:xfrm>
          <a:prstGeom prst="rect">
            <a:avLst/>
          </a:prstGeom>
          <a:noFill/>
          <a:ln>
            <a:solidFill>
              <a:schemeClr val="tx1"/>
            </a:solidFill>
          </a:ln>
        </p:spPr>
        <p:txBody>
          <a:bodyPr wrap="square" rtlCol="0">
            <a:spAutoFit/>
          </a:bodyPr>
          <a:lstStyle/>
          <a:p>
            <a:r>
              <a:rPr lang="en-US" u="sng" dirty="0" err="1"/>
              <a:t>DENSITY:SEASONsummer</a:t>
            </a:r>
            <a:r>
              <a:rPr lang="en-US" dirty="0"/>
              <a:t> the </a:t>
            </a:r>
          </a:p>
          <a:p>
            <a:r>
              <a:rPr lang="en-US" dirty="0"/>
              <a:t>difference between the </a:t>
            </a:r>
            <a:r>
              <a:rPr lang="en-US" dirty="0">
                <a:solidFill>
                  <a:srgbClr val="0432FF"/>
                </a:solidFill>
              </a:rPr>
              <a:t>slopes</a:t>
            </a:r>
            <a:r>
              <a:rPr lang="en-US" dirty="0"/>
              <a:t> for </a:t>
            </a:r>
          </a:p>
          <a:p>
            <a:r>
              <a:rPr lang="en-US" dirty="0"/>
              <a:t>spring and summer</a:t>
            </a:r>
          </a:p>
        </p:txBody>
      </p:sp>
      <p:sp>
        <p:nvSpPr>
          <p:cNvPr id="6" name="TextBox 5">
            <a:extLst>
              <a:ext uri="{FF2B5EF4-FFF2-40B4-BE49-F238E27FC236}">
                <a16:creationId xmlns:a16="http://schemas.microsoft.com/office/drawing/2014/main" id="{B95BC97F-B49C-374E-966F-315A70E0BAC3}"/>
              </a:ext>
            </a:extLst>
          </p:cNvPr>
          <p:cNvSpPr txBox="1"/>
          <p:nvPr/>
        </p:nvSpPr>
        <p:spPr>
          <a:xfrm>
            <a:off x="67488" y="6413766"/>
            <a:ext cx="9020996" cy="369332"/>
          </a:xfrm>
          <a:prstGeom prst="rect">
            <a:avLst/>
          </a:prstGeom>
          <a:noFill/>
        </p:spPr>
        <p:txBody>
          <a:bodyPr wrap="none" rtlCol="0">
            <a:spAutoFit/>
          </a:bodyPr>
          <a:lstStyle/>
          <a:p>
            <a:r>
              <a:rPr lang="en-US" dirty="0"/>
              <a:t>Technically, we usually remove N.S. interactions to get a Minimum Adequate Model (not today)</a:t>
            </a:r>
          </a:p>
        </p:txBody>
      </p:sp>
    </p:spTree>
    <p:extLst>
      <p:ext uri="{BB962C8B-B14F-4D97-AF65-F5344CB8AC3E}">
        <p14:creationId xmlns:p14="http://schemas.microsoft.com/office/powerpoint/2010/main" val="24184542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D2AE5-0089-C64B-9E2F-2599ABFD7947}"/>
              </a:ext>
            </a:extLst>
          </p:cNvPr>
          <p:cNvSpPr>
            <a:spLocks noGrp="1"/>
          </p:cNvSpPr>
          <p:nvPr>
            <p:ph type="title"/>
          </p:nvPr>
        </p:nvSpPr>
        <p:spPr>
          <a:xfrm>
            <a:off x="628650" y="1336"/>
            <a:ext cx="7886700" cy="627932"/>
          </a:xfrm>
        </p:spPr>
        <p:txBody>
          <a:bodyPr>
            <a:normAutofit/>
          </a:bodyPr>
          <a:lstStyle/>
          <a:p>
            <a:r>
              <a:rPr lang="en-US" sz="2800" dirty="0"/>
              <a:t>Putting Lines on the Figure</a:t>
            </a:r>
          </a:p>
        </p:txBody>
      </p:sp>
      <p:sp>
        <p:nvSpPr>
          <p:cNvPr id="3" name="Content Placeholder 2">
            <a:extLst>
              <a:ext uri="{FF2B5EF4-FFF2-40B4-BE49-F238E27FC236}">
                <a16:creationId xmlns:a16="http://schemas.microsoft.com/office/drawing/2014/main" id="{39E36902-4BEF-E246-8520-ADC133D6D061}"/>
              </a:ext>
            </a:extLst>
          </p:cNvPr>
          <p:cNvSpPr>
            <a:spLocks noGrp="1"/>
          </p:cNvSpPr>
          <p:nvPr>
            <p:ph idx="1"/>
          </p:nvPr>
        </p:nvSpPr>
        <p:spPr>
          <a:xfrm>
            <a:off x="628650" y="616261"/>
            <a:ext cx="7886700" cy="4351338"/>
          </a:xfrm>
        </p:spPr>
        <p:txBody>
          <a:bodyPr/>
          <a:lstStyle/>
          <a:p>
            <a:pPr marL="0" indent="0">
              <a:buNone/>
            </a:pPr>
            <a:r>
              <a:rPr lang="en-US" dirty="0"/>
              <a:t>Using ggplot2 is undoubtedly better for a publication, but for simplicity we used HH package (</a:t>
            </a:r>
            <a:r>
              <a:rPr lang="en-US" dirty="0" err="1"/>
              <a:t>ancovaplot</a:t>
            </a:r>
            <a:r>
              <a:rPr lang="en-US" dirty="0"/>
              <a:t>)</a:t>
            </a:r>
          </a:p>
          <a:p>
            <a:endParaRPr lang="en-US" dirty="0"/>
          </a:p>
        </p:txBody>
      </p:sp>
      <p:pic>
        <p:nvPicPr>
          <p:cNvPr id="5" name="Picture 4">
            <a:extLst>
              <a:ext uri="{FF2B5EF4-FFF2-40B4-BE49-F238E27FC236}">
                <a16:creationId xmlns:a16="http://schemas.microsoft.com/office/drawing/2014/main" id="{F5B08BCE-0061-804D-A934-0808A6F604DB}"/>
              </a:ext>
            </a:extLst>
          </p:cNvPr>
          <p:cNvPicPr>
            <a:picLocks noChangeAspect="1"/>
          </p:cNvPicPr>
          <p:nvPr/>
        </p:nvPicPr>
        <p:blipFill>
          <a:blip r:embed="rId3"/>
          <a:stretch>
            <a:fillRect/>
          </a:stretch>
        </p:blipFill>
        <p:spPr>
          <a:xfrm>
            <a:off x="1012725" y="1414213"/>
            <a:ext cx="3657600" cy="3657600"/>
          </a:xfrm>
          <a:prstGeom prst="rect">
            <a:avLst/>
          </a:prstGeom>
        </p:spPr>
      </p:pic>
      <p:sp>
        <p:nvSpPr>
          <p:cNvPr id="6" name="TextBox 5">
            <a:extLst>
              <a:ext uri="{FF2B5EF4-FFF2-40B4-BE49-F238E27FC236}">
                <a16:creationId xmlns:a16="http://schemas.microsoft.com/office/drawing/2014/main" id="{C6871CE4-A904-D44F-A3BF-7C11BCBF38ED}"/>
              </a:ext>
            </a:extLst>
          </p:cNvPr>
          <p:cNvSpPr txBox="1"/>
          <p:nvPr/>
        </p:nvSpPr>
        <p:spPr>
          <a:xfrm>
            <a:off x="363794" y="5102947"/>
            <a:ext cx="4506463" cy="615553"/>
          </a:xfrm>
          <a:prstGeom prst="rect">
            <a:avLst/>
          </a:prstGeom>
          <a:noFill/>
        </p:spPr>
        <p:txBody>
          <a:bodyPr wrap="square" rtlCol="0">
            <a:spAutoFit/>
          </a:bodyPr>
          <a:lstStyle/>
          <a:p>
            <a:r>
              <a:rPr lang="en-US" dirty="0">
                <a:solidFill>
                  <a:srgbClr val="0432FF"/>
                </a:solidFill>
              </a:rPr>
              <a:t>Separate slopes plot</a:t>
            </a:r>
          </a:p>
          <a:p>
            <a:r>
              <a:rPr lang="en-US" sz="1600" dirty="0" err="1">
                <a:solidFill>
                  <a:srgbClr val="0432FF"/>
                </a:solidFill>
              </a:rPr>
              <a:t>ancovaplot</a:t>
            </a:r>
            <a:r>
              <a:rPr lang="en-US" sz="1600" dirty="0">
                <a:solidFill>
                  <a:srgbClr val="0432FF"/>
                </a:solidFill>
              </a:rPr>
              <a:t>(EGGS ~ DENSITY * SEASON, data=limp)</a:t>
            </a:r>
          </a:p>
        </p:txBody>
      </p:sp>
      <p:sp>
        <p:nvSpPr>
          <p:cNvPr id="7" name="TextBox 6">
            <a:extLst>
              <a:ext uri="{FF2B5EF4-FFF2-40B4-BE49-F238E27FC236}">
                <a16:creationId xmlns:a16="http://schemas.microsoft.com/office/drawing/2014/main" id="{AEDDDF17-0C67-314A-AE1E-DEDB4B414C3B}"/>
              </a:ext>
            </a:extLst>
          </p:cNvPr>
          <p:cNvSpPr txBox="1"/>
          <p:nvPr/>
        </p:nvSpPr>
        <p:spPr>
          <a:xfrm>
            <a:off x="4812894" y="5102947"/>
            <a:ext cx="4384277" cy="615553"/>
          </a:xfrm>
          <a:prstGeom prst="rect">
            <a:avLst/>
          </a:prstGeom>
          <a:noFill/>
        </p:spPr>
        <p:txBody>
          <a:bodyPr wrap="none" rtlCol="0">
            <a:spAutoFit/>
          </a:bodyPr>
          <a:lstStyle/>
          <a:p>
            <a:r>
              <a:rPr lang="en-US" dirty="0">
                <a:solidFill>
                  <a:srgbClr val="0432FF"/>
                </a:solidFill>
              </a:rPr>
              <a:t>Same slopes plot</a:t>
            </a:r>
          </a:p>
          <a:p>
            <a:r>
              <a:rPr lang="en-US" sz="1600" dirty="0" err="1">
                <a:solidFill>
                  <a:srgbClr val="0432FF"/>
                </a:solidFill>
              </a:rPr>
              <a:t>ancovaplot</a:t>
            </a:r>
            <a:r>
              <a:rPr lang="en-US" sz="1600" dirty="0">
                <a:solidFill>
                  <a:srgbClr val="0432FF"/>
                </a:solidFill>
              </a:rPr>
              <a:t>(EGGS ~ DENSITY + SEASON, data=limp)</a:t>
            </a:r>
          </a:p>
        </p:txBody>
      </p:sp>
      <p:sp>
        <p:nvSpPr>
          <p:cNvPr id="8" name="TextBox 7">
            <a:extLst>
              <a:ext uri="{FF2B5EF4-FFF2-40B4-BE49-F238E27FC236}">
                <a16:creationId xmlns:a16="http://schemas.microsoft.com/office/drawing/2014/main" id="{6721109B-B952-9447-8A6F-F660E12732C4}"/>
              </a:ext>
            </a:extLst>
          </p:cNvPr>
          <p:cNvSpPr txBox="1"/>
          <p:nvPr/>
        </p:nvSpPr>
        <p:spPr>
          <a:xfrm>
            <a:off x="1384808" y="5727414"/>
            <a:ext cx="7130542" cy="923330"/>
          </a:xfrm>
          <a:prstGeom prst="rect">
            <a:avLst/>
          </a:prstGeom>
          <a:noFill/>
        </p:spPr>
        <p:txBody>
          <a:bodyPr wrap="none" rtlCol="0">
            <a:spAutoFit/>
          </a:bodyPr>
          <a:lstStyle/>
          <a:p>
            <a:r>
              <a:rPr lang="en-US" dirty="0"/>
              <a:t>Can you tell the difference? Probably not since the interaction</a:t>
            </a:r>
          </a:p>
          <a:p>
            <a:r>
              <a:rPr lang="en-US" dirty="0"/>
              <a:t>Only accounted for a small amount of variation in the first model (0.0118; </a:t>
            </a:r>
          </a:p>
          <a:p>
            <a:r>
              <a:rPr lang="en-US" dirty="0"/>
              <a:t>look at </a:t>
            </a:r>
            <a:r>
              <a:rPr lang="en-US" dirty="0" err="1"/>
              <a:t>anova</a:t>
            </a:r>
            <a:r>
              <a:rPr lang="en-US" dirty="0"/>
              <a:t> table). Can compare the two models using </a:t>
            </a:r>
            <a:r>
              <a:rPr lang="en-US" dirty="0" err="1">
                <a:solidFill>
                  <a:srgbClr val="C00000"/>
                </a:solidFill>
              </a:rPr>
              <a:t>anova</a:t>
            </a:r>
            <a:r>
              <a:rPr lang="en-US" dirty="0"/>
              <a:t>().</a:t>
            </a:r>
          </a:p>
        </p:txBody>
      </p:sp>
      <p:pic>
        <p:nvPicPr>
          <p:cNvPr id="4" name="Picture 3">
            <a:extLst>
              <a:ext uri="{FF2B5EF4-FFF2-40B4-BE49-F238E27FC236}">
                <a16:creationId xmlns:a16="http://schemas.microsoft.com/office/drawing/2014/main" id="{0FD8D41A-F639-F147-AC49-24A91CE15526}"/>
              </a:ext>
            </a:extLst>
          </p:cNvPr>
          <p:cNvPicPr>
            <a:picLocks noChangeAspect="1"/>
          </p:cNvPicPr>
          <p:nvPr/>
        </p:nvPicPr>
        <p:blipFill>
          <a:blip r:embed="rId4"/>
          <a:stretch>
            <a:fillRect/>
          </a:stretch>
        </p:blipFill>
        <p:spPr>
          <a:xfrm>
            <a:off x="4452989" y="1404379"/>
            <a:ext cx="3657600" cy="3657600"/>
          </a:xfrm>
          <a:prstGeom prst="rect">
            <a:avLst/>
          </a:prstGeom>
        </p:spPr>
      </p:pic>
      <p:cxnSp>
        <p:nvCxnSpPr>
          <p:cNvPr id="10" name="Straight Arrow Connector 9">
            <a:extLst>
              <a:ext uri="{FF2B5EF4-FFF2-40B4-BE49-F238E27FC236}">
                <a16:creationId xmlns:a16="http://schemas.microsoft.com/office/drawing/2014/main" id="{30FFAA38-6F19-C44A-87FD-6DEE6E45CB03}"/>
              </a:ext>
            </a:extLst>
          </p:cNvPr>
          <p:cNvCxnSpPr/>
          <p:nvPr/>
        </p:nvCxnSpPr>
        <p:spPr>
          <a:xfrm flipH="1">
            <a:off x="2924890" y="4953264"/>
            <a:ext cx="619433" cy="48178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E135C72-4B18-4D40-8EB0-88D5506FDF4B}"/>
              </a:ext>
            </a:extLst>
          </p:cNvPr>
          <p:cNvCxnSpPr/>
          <p:nvPr/>
        </p:nvCxnSpPr>
        <p:spPr>
          <a:xfrm flipH="1">
            <a:off x="7350652" y="4961686"/>
            <a:ext cx="619433" cy="48178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09757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8BD380-EF01-E040-9CFE-C6C44255C2C4}"/>
              </a:ext>
            </a:extLst>
          </p:cNvPr>
          <p:cNvSpPr>
            <a:spLocks noGrp="1"/>
          </p:cNvSpPr>
          <p:nvPr>
            <p:ph idx="1"/>
          </p:nvPr>
        </p:nvSpPr>
        <p:spPr/>
        <p:txBody>
          <a:bodyPr/>
          <a:lstStyle/>
          <a:p>
            <a:pPr marL="0" indent="0">
              <a:buNone/>
            </a:pPr>
            <a:r>
              <a:rPr lang="en-US" dirty="0"/>
              <a:t>library(HH)</a:t>
            </a:r>
          </a:p>
          <a:p>
            <a:pPr marL="0" indent="0">
              <a:buNone/>
            </a:pPr>
            <a:endParaRPr lang="en-US" dirty="0"/>
          </a:p>
          <a:p>
            <a:pPr marL="0" indent="0">
              <a:buNone/>
            </a:pPr>
            <a:r>
              <a:rPr lang="en-US" dirty="0"/>
              <a:t>Package to help visualize ANCOVA without extensive coding. </a:t>
            </a:r>
          </a:p>
          <a:p>
            <a:pPr marL="0" indent="0">
              <a:buNone/>
            </a:pPr>
            <a:r>
              <a:rPr lang="en-US" dirty="0"/>
              <a:t>Uses Trellis graphics (lattice package), which has slightly difference syntax than ggplot2.</a:t>
            </a:r>
          </a:p>
        </p:txBody>
      </p:sp>
    </p:spTree>
    <p:extLst>
      <p:ext uri="{BB962C8B-B14F-4D97-AF65-F5344CB8AC3E}">
        <p14:creationId xmlns:p14="http://schemas.microsoft.com/office/powerpoint/2010/main" val="2503872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11A4F-51F2-2448-8458-F5F01218758C}"/>
              </a:ext>
            </a:extLst>
          </p:cNvPr>
          <p:cNvSpPr>
            <a:spLocks noGrp="1"/>
          </p:cNvSpPr>
          <p:nvPr>
            <p:ph type="title"/>
          </p:nvPr>
        </p:nvSpPr>
        <p:spPr>
          <a:xfrm>
            <a:off x="519793" y="139402"/>
            <a:ext cx="7886700" cy="656885"/>
          </a:xfrm>
        </p:spPr>
        <p:txBody>
          <a:bodyPr>
            <a:normAutofit fontScale="90000"/>
          </a:bodyPr>
          <a:lstStyle/>
          <a:p>
            <a:r>
              <a:rPr lang="en-US" dirty="0"/>
              <a:t>Analysis of Covariance</a:t>
            </a:r>
          </a:p>
        </p:txBody>
      </p:sp>
      <p:sp>
        <p:nvSpPr>
          <p:cNvPr id="3" name="Content Placeholder 2">
            <a:extLst>
              <a:ext uri="{FF2B5EF4-FFF2-40B4-BE49-F238E27FC236}">
                <a16:creationId xmlns:a16="http://schemas.microsoft.com/office/drawing/2014/main" id="{6585B844-9C0B-FF45-A6D7-C1B81DDB9813}"/>
              </a:ext>
            </a:extLst>
          </p:cNvPr>
          <p:cNvSpPr>
            <a:spLocks noGrp="1"/>
          </p:cNvSpPr>
          <p:nvPr>
            <p:ph idx="1"/>
          </p:nvPr>
        </p:nvSpPr>
        <p:spPr>
          <a:xfrm>
            <a:off x="628650" y="796287"/>
            <a:ext cx="7886700" cy="4554583"/>
          </a:xfrm>
        </p:spPr>
        <p:txBody>
          <a:bodyPr>
            <a:normAutofit fontScale="92500" lnSpcReduction="10000"/>
          </a:bodyPr>
          <a:lstStyle/>
          <a:p>
            <a:r>
              <a:rPr lang="en-US" dirty="0"/>
              <a:t>Chapter 5 finished with the one-way ANOVA, and the major feature of this model was that the explanatory (predictor) variable was </a:t>
            </a:r>
            <a:r>
              <a:rPr lang="en-US" b="1" dirty="0"/>
              <a:t>categorical</a:t>
            </a:r>
            <a:r>
              <a:rPr lang="en-US" dirty="0"/>
              <a:t>. </a:t>
            </a:r>
          </a:p>
          <a:p>
            <a:r>
              <a:rPr lang="en-US" dirty="0"/>
              <a:t>Using the GLM framework we can add a second </a:t>
            </a:r>
            <a:r>
              <a:rPr lang="en-US" b="1" dirty="0"/>
              <a:t>continuous</a:t>
            </a:r>
            <a:r>
              <a:rPr lang="en-US" dirty="0"/>
              <a:t> predictor (now have combination of regression and ANOVA)</a:t>
            </a:r>
          </a:p>
          <a:p>
            <a:pPr marL="0" indent="0">
              <a:buNone/>
            </a:pPr>
            <a:r>
              <a:rPr lang="en-US" dirty="0"/>
              <a:t>Data are </a:t>
            </a:r>
            <a:r>
              <a:rPr lang="en-US" dirty="0" err="1">
                <a:solidFill>
                  <a:srgbClr val="0432FF"/>
                </a:solidFill>
              </a:rPr>
              <a:t>limpet.csv</a:t>
            </a:r>
            <a:endParaRPr lang="en-US" dirty="0">
              <a:solidFill>
                <a:srgbClr val="0432FF"/>
              </a:solidFill>
            </a:endParaRPr>
          </a:p>
          <a:p>
            <a:r>
              <a:rPr lang="en-US" dirty="0"/>
              <a:t>The data relate egg production by limpets to four density conditions in two seasons.</a:t>
            </a:r>
          </a:p>
          <a:p>
            <a:r>
              <a:rPr lang="en-US" dirty="0"/>
              <a:t>The response variable (</a:t>
            </a:r>
            <a:r>
              <a:rPr lang="en-US" b="1" dirty="0"/>
              <a:t>y</a:t>
            </a:r>
            <a:r>
              <a:rPr lang="en-US" dirty="0"/>
              <a:t>) is egg production (EGGS) and the independent variables (</a:t>
            </a:r>
            <a:r>
              <a:rPr lang="en-US" b="1" dirty="0"/>
              <a:t>x</a:t>
            </a:r>
            <a:r>
              <a:rPr lang="en-US" dirty="0"/>
              <a:t>’s) are DENSITY (</a:t>
            </a:r>
            <a:r>
              <a:rPr lang="en-US" dirty="0">
                <a:solidFill>
                  <a:srgbClr val="0432FF"/>
                </a:solidFill>
              </a:rPr>
              <a:t>continuous</a:t>
            </a:r>
            <a:r>
              <a:rPr lang="en-US" dirty="0"/>
              <a:t>) and SEASON (</a:t>
            </a:r>
            <a:r>
              <a:rPr lang="en-US" dirty="0">
                <a:solidFill>
                  <a:srgbClr val="0432FF"/>
                </a:solidFill>
              </a:rPr>
              <a:t>categorical</a:t>
            </a:r>
            <a:r>
              <a:rPr lang="en-US" dirty="0"/>
              <a:t>).</a:t>
            </a:r>
          </a:p>
          <a:p>
            <a:endParaRPr lang="en-US" dirty="0"/>
          </a:p>
        </p:txBody>
      </p:sp>
      <p:pic>
        <p:nvPicPr>
          <p:cNvPr id="4" name="Picture 3">
            <a:extLst>
              <a:ext uri="{FF2B5EF4-FFF2-40B4-BE49-F238E27FC236}">
                <a16:creationId xmlns:a16="http://schemas.microsoft.com/office/drawing/2014/main" id="{DED8C8FD-3843-3848-8CE2-885B1F536E81}"/>
              </a:ext>
            </a:extLst>
          </p:cNvPr>
          <p:cNvPicPr>
            <a:picLocks noChangeAspect="1"/>
          </p:cNvPicPr>
          <p:nvPr/>
        </p:nvPicPr>
        <p:blipFill>
          <a:blip r:embed="rId3"/>
          <a:stretch>
            <a:fillRect/>
          </a:stretch>
        </p:blipFill>
        <p:spPr>
          <a:xfrm>
            <a:off x="4915791" y="5287774"/>
            <a:ext cx="2952123" cy="1417823"/>
          </a:xfrm>
          <a:prstGeom prst="rect">
            <a:avLst/>
          </a:prstGeom>
          <a:ln>
            <a:solidFill>
              <a:schemeClr val="tx1"/>
            </a:solidFill>
          </a:ln>
        </p:spPr>
      </p:pic>
      <p:pic>
        <p:nvPicPr>
          <p:cNvPr id="5" name="Picture 4">
            <a:extLst>
              <a:ext uri="{FF2B5EF4-FFF2-40B4-BE49-F238E27FC236}">
                <a16:creationId xmlns:a16="http://schemas.microsoft.com/office/drawing/2014/main" id="{75128E01-44C1-9C44-8FEF-9E383325F4F2}"/>
              </a:ext>
            </a:extLst>
          </p:cNvPr>
          <p:cNvPicPr>
            <a:picLocks noChangeAspect="1"/>
          </p:cNvPicPr>
          <p:nvPr/>
        </p:nvPicPr>
        <p:blipFill>
          <a:blip r:embed="rId4"/>
          <a:stretch>
            <a:fillRect/>
          </a:stretch>
        </p:blipFill>
        <p:spPr>
          <a:xfrm>
            <a:off x="2445180" y="5287775"/>
            <a:ext cx="2130143" cy="1417823"/>
          </a:xfrm>
          <a:prstGeom prst="rect">
            <a:avLst/>
          </a:prstGeom>
          <a:ln>
            <a:solidFill>
              <a:schemeClr val="tx1"/>
            </a:solidFill>
          </a:ln>
        </p:spPr>
      </p:pic>
    </p:spTree>
    <p:extLst>
      <p:ext uri="{BB962C8B-B14F-4D97-AF65-F5344CB8AC3E}">
        <p14:creationId xmlns:p14="http://schemas.microsoft.com/office/powerpoint/2010/main" val="2343420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11A4F-51F2-2448-8458-F5F01218758C}"/>
              </a:ext>
            </a:extLst>
          </p:cNvPr>
          <p:cNvSpPr>
            <a:spLocks noGrp="1"/>
          </p:cNvSpPr>
          <p:nvPr>
            <p:ph type="title"/>
          </p:nvPr>
        </p:nvSpPr>
        <p:spPr>
          <a:xfrm>
            <a:off x="519793" y="139402"/>
            <a:ext cx="7886700" cy="656885"/>
          </a:xfrm>
        </p:spPr>
        <p:txBody>
          <a:bodyPr>
            <a:normAutofit fontScale="90000"/>
          </a:bodyPr>
          <a:lstStyle/>
          <a:p>
            <a:r>
              <a:rPr lang="en-US" dirty="0"/>
              <a:t>Analysis of Covariance</a:t>
            </a:r>
          </a:p>
        </p:txBody>
      </p:sp>
      <p:sp>
        <p:nvSpPr>
          <p:cNvPr id="3" name="Content Placeholder 2">
            <a:extLst>
              <a:ext uri="{FF2B5EF4-FFF2-40B4-BE49-F238E27FC236}">
                <a16:creationId xmlns:a16="http://schemas.microsoft.com/office/drawing/2014/main" id="{6585B844-9C0B-FF45-A6D7-C1B81DDB9813}"/>
              </a:ext>
            </a:extLst>
          </p:cNvPr>
          <p:cNvSpPr>
            <a:spLocks noGrp="1"/>
          </p:cNvSpPr>
          <p:nvPr>
            <p:ph idx="1"/>
          </p:nvPr>
        </p:nvSpPr>
        <p:spPr>
          <a:xfrm>
            <a:off x="639536" y="2645228"/>
            <a:ext cx="7886700" cy="3744686"/>
          </a:xfrm>
        </p:spPr>
        <p:txBody>
          <a:bodyPr>
            <a:normAutofit fontScale="92500" lnSpcReduction="10000"/>
          </a:bodyPr>
          <a:lstStyle/>
          <a:p>
            <a:r>
              <a:rPr lang="en-US" dirty="0"/>
              <a:t>Because we are examining egg production along a continuous density gradient, this is essentially a study of density-dependent reproduction.</a:t>
            </a:r>
          </a:p>
          <a:p>
            <a:r>
              <a:rPr lang="en-US" dirty="0"/>
              <a:t>The experimental manipulation of density was implemented in </a:t>
            </a:r>
            <a:r>
              <a:rPr lang="en-US" dirty="0">
                <a:solidFill>
                  <a:srgbClr val="00B050"/>
                </a:solidFill>
              </a:rPr>
              <a:t>spring</a:t>
            </a:r>
            <a:r>
              <a:rPr lang="en-US" dirty="0"/>
              <a:t> and in </a:t>
            </a:r>
            <a:r>
              <a:rPr lang="en-US" dirty="0">
                <a:solidFill>
                  <a:srgbClr val="FF0000"/>
                </a:solidFill>
              </a:rPr>
              <a:t>summer</a:t>
            </a:r>
            <a:r>
              <a:rPr lang="en-US" dirty="0"/>
              <a:t>. </a:t>
            </a:r>
          </a:p>
          <a:p>
            <a:r>
              <a:rPr lang="en-US" dirty="0"/>
              <a:t>Thus, a motivation for collecting these data could be ‘does the density dependence of egg production differ between spring and summer’?</a:t>
            </a:r>
          </a:p>
          <a:p>
            <a:r>
              <a:rPr lang="en-US" dirty="0"/>
              <a:t>Does egg production differ between seasons </a:t>
            </a:r>
            <a:r>
              <a:rPr lang="en-US" u="sng" dirty="0"/>
              <a:t>after accounting for </a:t>
            </a:r>
            <a:r>
              <a:rPr lang="en-US" dirty="0"/>
              <a:t>the effect of density?</a:t>
            </a:r>
          </a:p>
          <a:p>
            <a:endParaRPr lang="en-US" dirty="0"/>
          </a:p>
        </p:txBody>
      </p:sp>
      <p:pic>
        <p:nvPicPr>
          <p:cNvPr id="4" name="Picture 3">
            <a:extLst>
              <a:ext uri="{FF2B5EF4-FFF2-40B4-BE49-F238E27FC236}">
                <a16:creationId xmlns:a16="http://schemas.microsoft.com/office/drawing/2014/main" id="{DED8C8FD-3843-3848-8CE2-885B1F536E81}"/>
              </a:ext>
            </a:extLst>
          </p:cNvPr>
          <p:cNvPicPr>
            <a:picLocks noChangeAspect="1"/>
          </p:cNvPicPr>
          <p:nvPr/>
        </p:nvPicPr>
        <p:blipFill>
          <a:blip r:embed="rId3"/>
          <a:stretch>
            <a:fillRect/>
          </a:stretch>
        </p:blipFill>
        <p:spPr>
          <a:xfrm>
            <a:off x="4582886" y="903803"/>
            <a:ext cx="2952123" cy="1417823"/>
          </a:xfrm>
          <a:prstGeom prst="rect">
            <a:avLst/>
          </a:prstGeom>
          <a:ln>
            <a:solidFill>
              <a:schemeClr val="tx1"/>
            </a:solidFill>
          </a:ln>
        </p:spPr>
      </p:pic>
      <p:pic>
        <p:nvPicPr>
          <p:cNvPr id="5" name="Picture 4">
            <a:extLst>
              <a:ext uri="{FF2B5EF4-FFF2-40B4-BE49-F238E27FC236}">
                <a16:creationId xmlns:a16="http://schemas.microsoft.com/office/drawing/2014/main" id="{75128E01-44C1-9C44-8FEF-9E383325F4F2}"/>
              </a:ext>
            </a:extLst>
          </p:cNvPr>
          <p:cNvPicPr>
            <a:picLocks noChangeAspect="1"/>
          </p:cNvPicPr>
          <p:nvPr/>
        </p:nvPicPr>
        <p:blipFill>
          <a:blip r:embed="rId4"/>
          <a:stretch>
            <a:fillRect/>
          </a:stretch>
        </p:blipFill>
        <p:spPr>
          <a:xfrm>
            <a:off x="1247751" y="879063"/>
            <a:ext cx="2130143" cy="1417823"/>
          </a:xfrm>
          <a:prstGeom prst="rect">
            <a:avLst/>
          </a:prstGeom>
          <a:ln>
            <a:solidFill>
              <a:schemeClr val="tx1"/>
            </a:solidFill>
          </a:ln>
        </p:spPr>
      </p:pic>
    </p:spTree>
    <p:extLst>
      <p:ext uri="{BB962C8B-B14F-4D97-AF65-F5344CB8AC3E}">
        <p14:creationId xmlns:p14="http://schemas.microsoft.com/office/powerpoint/2010/main" val="1688611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36077A-5956-8B4D-9EF7-CD14333ED7CD}"/>
              </a:ext>
            </a:extLst>
          </p:cNvPr>
          <p:cNvSpPr>
            <a:spLocks noGrp="1"/>
          </p:cNvSpPr>
          <p:nvPr>
            <p:ph idx="1"/>
          </p:nvPr>
        </p:nvSpPr>
        <p:spPr>
          <a:xfrm>
            <a:off x="413658" y="326572"/>
            <a:ext cx="8153400" cy="5752420"/>
          </a:xfrm>
        </p:spPr>
        <p:txBody>
          <a:bodyPr>
            <a:normAutofit/>
          </a:bodyPr>
          <a:lstStyle/>
          <a:p>
            <a:pPr marL="0" indent="0">
              <a:buNone/>
            </a:pPr>
            <a:r>
              <a:rPr lang="en-US" sz="2400" dirty="0" err="1">
                <a:solidFill>
                  <a:srgbClr val="C00000"/>
                </a:solidFill>
              </a:rPr>
              <a:t>ggplot</a:t>
            </a:r>
            <a:r>
              <a:rPr lang="en-US" sz="2400" dirty="0"/>
              <a:t>(limp, </a:t>
            </a:r>
            <a:r>
              <a:rPr lang="en-US" sz="2400" dirty="0" err="1">
                <a:solidFill>
                  <a:srgbClr val="C00000"/>
                </a:solidFill>
              </a:rPr>
              <a:t>aes</a:t>
            </a:r>
            <a:r>
              <a:rPr lang="en-US" sz="2400" dirty="0"/>
              <a:t>(x = DENSITY, y = EGGS, </a:t>
            </a:r>
            <a:r>
              <a:rPr lang="en-US" sz="2400" dirty="0" err="1">
                <a:solidFill>
                  <a:srgbClr val="00B050"/>
                </a:solidFill>
              </a:rPr>
              <a:t>colour</a:t>
            </a:r>
            <a:r>
              <a:rPr lang="en-US" sz="2400" dirty="0"/>
              <a:t> = SEASON)) +</a:t>
            </a:r>
          </a:p>
          <a:p>
            <a:pPr marL="0" indent="0">
              <a:buNone/>
            </a:pPr>
            <a:r>
              <a:rPr lang="en-US" sz="2400" dirty="0"/>
              <a:t>	</a:t>
            </a:r>
            <a:r>
              <a:rPr lang="en-US" sz="2400" dirty="0" err="1">
                <a:solidFill>
                  <a:srgbClr val="C00000"/>
                </a:solidFill>
              </a:rPr>
              <a:t>geom_point</a:t>
            </a:r>
            <a:r>
              <a:rPr lang="en-US" sz="2400" dirty="0"/>
              <a:t>() +</a:t>
            </a:r>
          </a:p>
          <a:p>
            <a:pPr marL="0" indent="0">
              <a:buNone/>
            </a:pPr>
            <a:r>
              <a:rPr lang="en-US" sz="2400" dirty="0"/>
              <a:t>	</a:t>
            </a:r>
            <a:r>
              <a:rPr lang="en-US" sz="2400" dirty="0" err="1">
                <a:solidFill>
                  <a:srgbClr val="C00000"/>
                </a:solidFill>
              </a:rPr>
              <a:t>scale_color_manual</a:t>
            </a:r>
            <a:r>
              <a:rPr lang="en-US" sz="2400" dirty="0"/>
              <a:t>(</a:t>
            </a:r>
            <a:r>
              <a:rPr lang="en-US" sz="2400" dirty="0">
                <a:solidFill>
                  <a:srgbClr val="00B050"/>
                </a:solidFill>
              </a:rPr>
              <a:t>values</a:t>
            </a:r>
            <a:r>
              <a:rPr lang="en-US" sz="2400" dirty="0"/>
              <a:t> = c(</a:t>
            </a:r>
            <a:r>
              <a:rPr lang="en-US" sz="2400" dirty="0">
                <a:solidFill>
                  <a:srgbClr val="00B050"/>
                </a:solidFill>
              </a:rPr>
              <a:t>spring</a:t>
            </a:r>
            <a:r>
              <a:rPr lang="en-US" sz="2400" dirty="0"/>
              <a:t>="green", 	</a:t>
            </a:r>
            <a:r>
              <a:rPr lang="en-US" sz="2400" dirty="0">
                <a:solidFill>
                  <a:srgbClr val="00B050"/>
                </a:solidFill>
              </a:rPr>
              <a:t>summer</a:t>
            </a:r>
            <a:r>
              <a:rPr lang="en-US" sz="2400" dirty="0"/>
              <a:t>="red")) +</a:t>
            </a:r>
          </a:p>
          <a:p>
            <a:pPr marL="0" indent="0">
              <a:buNone/>
            </a:pPr>
            <a:r>
              <a:rPr lang="en-US" sz="2400" dirty="0"/>
              <a:t>	</a:t>
            </a:r>
            <a:r>
              <a:rPr lang="en-US" sz="2400" dirty="0" err="1">
                <a:solidFill>
                  <a:srgbClr val="C00000"/>
                </a:solidFill>
              </a:rPr>
              <a:t>theme_bw</a:t>
            </a:r>
            <a:r>
              <a:rPr lang="en-US" sz="2400" dirty="0"/>
              <a:t>()</a:t>
            </a:r>
          </a:p>
          <a:p>
            <a:pPr marL="0" indent="0">
              <a:buNone/>
            </a:pPr>
            <a:endParaRPr lang="en-US" sz="2400" dirty="0"/>
          </a:p>
          <a:p>
            <a:pPr marL="0" indent="0">
              <a:buNone/>
            </a:pPr>
            <a:endParaRPr lang="en-US" sz="2400" dirty="0"/>
          </a:p>
          <a:p>
            <a:endParaRPr lang="en-US" sz="2400" dirty="0"/>
          </a:p>
        </p:txBody>
      </p:sp>
      <p:pic>
        <p:nvPicPr>
          <p:cNvPr id="5" name="Picture 4">
            <a:extLst>
              <a:ext uri="{FF2B5EF4-FFF2-40B4-BE49-F238E27FC236}">
                <a16:creationId xmlns:a16="http://schemas.microsoft.com/office/drawing/2014/main" id="{5EEF43E5-A44E-7A47-A3EB-C12618CBFA2E}"/>
              </a:ext>
            </a:extLst>
          </p:cNvPr>
          <p:cNvPicPr>
            <a:picLocks noChangeAspect="1"/>
          </p:cNvPicPr>
          <p:nvPr/>
        </p:nvPicPr>
        <p:blipFill>
          <a:blip r:embed="rId2"/>
          <a:stretch>
            <a:fillRect/>
          </a:stretch>
        </p:blipFill>
        <p:spPr>
          <a:xfrm>
            <a:off x="3145971" y="2089832"/>
            <a:ext cx="4397829" cy="4397829"/>
          </a:xfrm>
          <a:prstGeom prst="rect">
            <a:avLst/>
          </a:prstGeom>
        </p:spPr>
      </p:pic>
      <p:sp>
        <p:nvSpPr>
          <p:cNvPr id="6" name="TextBox 5">
            <a:extLst>
              <a:ext uri="{FF2B5EF4-FFF2-40B4-BE49-F238E27FC236}">
                <a16:creationId xmlns:a16="http://schemas.microsoft.com/office/drawing/2014/main" id="{9BD8BE8C-DD30-0547-8C2B-329D569B1164}"/>
              </a:ext>
            </a:extLst>
          </p:cNvPr>
          <p:cNvSpPr txBox="1"/>
          <p:nvPr/>
        </p:nvSpPr>
        <p:spPr>
          <a:xfrm>
            <a:off x="4833259" y="-791885"/>
            <a:ext cx="4076700" cy="1200329"/>
          </a:xfrm>
          <a:prstGeom prst="rect">
            <a:avLst/>
          </a:prstGeom>
          <a:noFill/>
        </p:spPr>
        <p:txBody>
          <a:bodyPr wrap="square" rtlCol="0">
            <a:spAutoFit/>
          </a:bodyPr>
          <a:lstStyle/>
          <a:p>
            <a:r>
              <a:rPr lang="en-US" dirty="0"/>
              <a:t>Spring looks higher than summer across all densities</a:t>
            </a:r>
          </a:p>
          <a:p>
            <a:endParaRPr lang="en-US" dirty="0"/>
          </a:p>
          <a:p>
            <a:endParaRPr lang="en-US" dirty="0"/>
          </a:p>
        </p:txBody>
      </p:sp>
    </p:spTree>
    <p:extLst>
      <p:ext uri="{BB962C8B-B14F-4D97-AF65-F5344CB8AC3E}">
        <p14:creationId xmlns:p14="http://schemas.microsoft.com/office/powerpoint/2010/main" val="851166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36077A-5956-8B4D-9EF7-CD14333ED7CD}"/>
              </a:ext>
            </a:extLst>
          </p:cNvPr>
          <p:cNvSpPr>
            <a:spLocks noGrp="1"/>
          </p:cNvSpPr>
          <p:nvPr>
            <p:ph idx="1"/>
          </p:nvPr>
        </p:nvSpPr>
        <p:spPr>
          <a:xfrm>
            <a:off x="413658" y="326572"/>
            <a:ext cx="8153400" cy="5752420"/>
          </a:xfrm>
        </p:spPr>
        <p:txBody>
          <a:bodyPr>
            <a:normAutofit/>
          </a:bodyPr>
          <a:lstStyle/>
          <a:p>
            <a:pPr marL="0" indent="0">
              <a:buNone/>
            </a:pPr>
            <a:endParaRPr lang="en-US" sz="2400" dirty="0"/>
          </a:p>
          <a:p>
            <a:pPr marL="0" indent="0">
              <a:buNone/>
            </a:pPr>
            <a:endParaRPr lang="en-US" sz="2400" dirty="0"/>
          </a:p>
          <a:p>
            <a:endParaRPr lang="en-US" sz="2400" dirty="0"/>
          </a:p>
        </p:txBody>
      </p:sp>
      <p:sp>
        <p:nvSpPr>
          <p:cNvPr id="6" name="TextBox 5">
            <a:extLst>
              <a:ext uri="{FF2B5EF4-FFF2-40B4-BE49-F238E27FC236}">
                <a16:creationId xmlns:a16="http://schemas.microsoft.com/office/drawing/2014/main" id="{9BD8BE8C-DD30-0547-8C2B-329D569B1164}"/>
              </a:ext>
            </a:extLst>
          </p:cNvPr>
          <p:cNvSpPr txBox="1"/>
          <p:nvPr/>
        </p:nvSpPr>
        <p:spPr>
          <a:xfrm>
            <a:off x="4833259" y="-791885"/>
            <a:ext cx="4076700" cy="1200329"/>
          </a:xfrm>
          <a:prstGeom prst="rect">
            <a:avLst/>
          </a:prstGeom>
          <a:noFill/>
        </p:spPr>
        <p:txBody>
          <a:bodyPr wrap="square" rtlCol="0">
            <a:spAutoFit/>
          </a:bodyPr>
          <a:lstStyle/>
          <a:p>
            <a:r>
              <a:rPr lang="en-US" dirty="0"/>
              <a:t>Spring looks higher than summer across all densities</a:t>
            </a:r>
          </a:p>
          <a:p>
            <a:endParaRPr lang="en-US" dirty="0"/>
          </a:p>
          <a:p>
            <a:endParaRPr lang="en-US" dirty="0"/>
          </a:p>
        </p:txBody>
      </p:sp>
      <p:sp>
        <p:nvSpPr>
          <p:cNvPr id="2" name="TextBox 1">
            <a:extLst>
              <a:ext uri="{FF2B5EF4-FFF2-40B4-BE49-F238E27FC236}">
                <a16:creationId xmlns:a16="http://schemas.microsoft.com/office/drawing/2014/main" id="{EABDA65B-5A6F-9D4B-9FAC-96D9A12A042E}"/>
              </a:ext>
            </a:extLst>
          </p:cNvPr>
          <p:cNvSpPr txBox="1"/>
          <p:nvPr/>
        </p:nvSpPr>
        <p:spPr>
          <a:xfrm>
            <a:off x="532263" y="326572"/>
            <a:ext cx="4909870" cy="923330"/>
          </a:xfrm>
          <a:prstGeom prst="rect">
            <a:avLst/>
          </a:prstGeom>
          <a:noFill/>
        </p:spPr>
        <p:txBody>
          <a:bodyPr wrap="none" rtlCol="0">
            <a:spAutoFit/>
          </a:bodyPr>
          <a:lstStyle/>
          <a:p>
            <a:r>
              <a:rPr lang="en-US" dirty="0"/>
              <a:t>Using the HH package:</a:t>
            </a:r>
          </a:p>
          <a:p>
            <a:endParaRPr lang="en-US" dirty="0"/>
          </a:p>
          <a:p>
            <a:r>
              <a:rPr lang="en-US" dirty="0" err="1"/>
              <a:t>ancovaplot</a:t>
            </a:r>
            <a:r>
              <a:rPr lang="en-US" dirty="0"/>
              <a:t>(EGGS ~ DENSITY + SEASON, data=limp)</a:t>
            </a:r>
          </a:p>
        </p:txBody>
      </p:sp>
      <p:pic>
        <p:nvPicPr>
          <p:cNvPr id="7" name="Picture 6">
            <a:extLst>
              <a:ext uri="{FF2B5EF4-FFF2-40B4-BE49-F238E27FC236}">
                <a16:creationId xmlns:a16="http://schemas.microsoft.com/office/drawing/2014/main" id="{A81A93DF-AD4E-1645-B3BE-CAA5F8FD9664}"/>
              </a:ext>
            </a:extLst>
          </p:cNvPr>
          <p:cNvPicPr>
            <a:picLocks noChangeAspect="1"/>
          </p:cNvPicPr>
          <p:nvPr/>
        </p:nvPicPr>
        <p:blipFill>
          <a:blip r:embed="rId3"/>
          <a:stretch>
            <a:fillRect/>
          </a:stretch>
        </p:blipFill>
        <p:spPr>
          <a:xfrm>
            <a:off x="1873038" y="1249902"/>
            <a:ext cx="5131558" cy="5131558"/>
          </a:xfrm>
          <a:prstGeom prst="rect">
            <a:avLst/>
          </a:prstGeom>
        </p:spPr>
      </p:pic>
    </p:spTree>
    <p:extLst>
      <p:ext uri="{BB962C8B-B14F-4D97-AF65-F5344CB8AC3E}">
        <p14:creationId xmlns:p14="http://schemas.microsoft.com/office/powerpoint/2010/main" val="3576847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36077A-5956-8B4D-9EF7-CD14333ED7CD}"/>
              </a:ext>
            </a:extLst>
          </p:cNvPr>
          <p:cNvSpPr>
            <a:spLocks noGrp="1"/>
          </p:cNvSpPr>
          <p:nvPr>
            <p:ph idx="1"/>
          </p:nvPr>
        </p:nvSpPr>
        <p:spPr>
          <a:xfrm>
            <a:off x="413658" y="326571"/>
            <a:ext cx="5007203" cy="6030685"/>
          </a:xfrm>
        </p:spPr>
        <p:txBody>
          <a:bodyPr>
            <a:normAutofit fontScale="85000" lnSpcReduction="10000"/>
          </a:bodyPr>
          <a:lstStyle/>
          <a:p>
            <a:pPr marL="0" indent="0">
              <a:buNone/>
            </a:pPr>
            <a:r>
              <a:rPr lang="en-US" sz="3000" dirty="0">
                <a:solidFill>
                  <a:srgbClr val="00B050"/>
                </a:solidFill>
              </a:rPr>
              <a:t>Spring</a:t>
            </a:r>
            <a:r>
              <a:rPr lang="en-US" sz="3000" dirty="0"/>
              <a:t> egg production looks higher than </a:t>
            </a:r>
            <a:r>
              <a:rPr lang="en-US" sz="3000" dirty="0">
                <a:solidFill>
                  <a:srgbClr val="FF0000"/>
                </a:solidFill>
              </a:rPr>
              <a:t>summer</a:t>
            </a:r>
            <a:r>
              <a:rPr lang="en-US" sz="3000" dirty="0"/>
              <a:t> across all densities</a:t>
            </a:r>
          </a:p>
          <a:p>
            <a:endParaRPr lang="en-US" dirty="0"/>
          </a:p>
          <a:p>
            <a:r>
              <a:rPr lang="en-US" dirty="0"/>
              <a:t>If we describe the relationship between egg production and density by a straight line [y=mx + b] (ignore the season for the moment), </a:t>
            </a:r>
          </a:p>
          <a:p>
            <a:r>
              <a:rPr lang="en-US" dirty="0"/>
              <a:t>then </a:t>
            </a:r>
            <a:r>
              <a:rPr lang="en-US" dirty="0">
                <a:solidFill>
                  <a:srgbClr val="0432FF"/>
                </a:solidFill>
              </a:rPr>
              <a:t>y</a:t>
            </a:r>
            <a:r>
              <a:rPr lang="en-US" dirty="0"/>
              <a:t> is egg production, </a:t>
            </a:r>
            <a:r>
              <a:rPr lang="en-US" dirty="0">
                <a:solidFill>
                  <a:srgbClr val="0432FF"/>
                </a:solidFill>
              </a:rPr>
              <a:t>x</a:t>
            </a:r>
            <a:r>
              <a:rPr lang="en-US" dirty="0"/>
              <a:t> is density, </a:t>
            </a:r>
            <a:r>
              <a:rPr lang="en-US" dirty="0">
                <a:solidFill>
                  <a:srgbClr val="0432FF"/>
                </a:solidFill>
              </a:rPr>
              <a:t>b</a:t>
            </a:r>
            <a:r>
              <a:rPr lang="en-US" dirty="0"/>
              <a:t> is where the line crosses the y-axis, and </a:t>
            </a:r>
            <a:r>
              <a:rPr lang="en-US" dirty="0">
                <a:solidFill>
                  <a:srgbClr val="0432FF"/>
                </a:solidFill>
              </a:rPr>
              <a:t>m</a:t>
            </a:r>
            <a:r>
              <a:rPr lang="en-US" dirty="0"/>
              <a:t> is the slope of the egg production density relationship.</a:t>
            </a:r>
          </a:p>
          <a:p>
            <a:r>
              <a:rPr lang="en-US" dirty="0"/>
              <a:t>This slope represents the change in egg production per unit change in density—that is, the strength of density dependence. </a:t>
            </a:r>
            <a:r>
              <a:rPr lang="en-US" dirty="0">
                <a:solidFill>
                  <a:srgbClr val="0432FF"/>
                </a:solidFill>
              </a:rPr>
              <a:t>m</a:t>
            </a:r>
            <a:r>
              <a:rPr lang="en-US" dirty="0"/>
              <a:t> and </a:t>
            </a:r>
            <a:r>
              <a:rPr lang="en-US" dirty="0">
                <a:solidFill>
                  <a:srgbClr val="0432FF"/>
                </a:solidFill>
              </a:rPr>
              <a:t>b</a:t>
            </a:r>
            <a:r>
              <a:rPr lang="en-US" dirty="0"/>
              <a:t> are the parameters, or coefficients, of the line.</a:t>
            </a:r>
          </a:p>
          <a:p>
            <a:pPr marL="0" indent="0">
              <a:buNone/>
            </a:pPr>
            <a:endParaRPr lang="en-US" sz="2400" dirty="0"/>
          </a:p>
          <a:p>
            <a:pPr marL="0" indent="0">
              <a:buNone/>
            </a:pPr>
            <a:endParaRPr lang="en-US" sz="2400" dirty="0"/>
          </a:p>
          <a:p>
            <a:endParaRPr lang="en-US" sz="2400" dirty="0"/>
          </a:p>
        </p:txBody>
      </p:sp>
      <p:pic>
        <p:nvPicPr>
          <p:cNvPr id="5" name="Picture 4">
            <a:extLst>
              <a:ext uri="{FF2B5EF4-FFF2-40B4-BE49-F238E27FC236}">
                <a16:creationId xmlns:a16="http://schemas.microsoft.com/office/drawing/2014/main" id="{5EEF43E5-A44E-7A47-A3EB-C12618CBFA2E}"/>
              </a:ext>
            </a:extLst>
          </p:cNvPr>
          <p:cNvPicPr>
            <a:picLocks noChangeAspect="1"/>
          </p:cNvPicPr>
          <p:nvPr/>
        </p:nvPicPr>
        <p:blipFill>
          <a:blip r:embed="rId3"/>
          <a:stretch>
            <a:fillRect/>
          </a:stretch>
        </p:blipFill>
        <p:spPr>
          <a:xfrm>
            <a:off x="5420861" y="1422855"/>
            <a:ext cx="3559853" cy="3559853"/>
          </a:xfrm>
          <a:prstGeom prst="rect">
            <a:avLst/>
          </a:prstGeom>
        </p:spPr>
      </p:pic>
    </p:spTree>
    <p:extLst>
      <p:ext uri="{BB962C8B-B14F-4D97-AF65-F5344CB8AC3E}">
        <p14:creationId xmlns:p14="http://schemas.microsoft.com/office/powerpoint/2010/main" val="838884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D7405-C315-4D4B-BC4D-3D78A0BBFE8A}"/>
              </a:ext>
            </a:extLst>
          </p:cNvPr>
          <p:cNvSpPr>
            <a:spLocks noGrp="1"/>
          </p:cNvSpPr>
          <p:nvPr>
            <p:ph type="title"/>
          </p:nvPr>
        </p:nvSpPr>
        <p:spPr>
          <a:xfrm>
            <a:off x="628650" y="0"/>
            <a:ext cx="7886700" cy="1325563"/>
          </a:xfrm>
        </p:spPr>
        <p:txBody>
          <a:bodyPr>
            <a:normAutofit/>
          </a:bodyPr>
          <a:lstStyle/>
          <a:p>
            <a:r>
              <a:rPr lang="en-US" sz="3600" dirty="0"/>
              <a:t>Interpreting the Figure-It’s All About Lines</a:t>
            </a:r>
          </a:p>
        </p:txBody>
      </p:sp>
      <p:sp>
        <p:nvSpPr>
          <p:cNvPr id="3" name="Content Placeholder 2">
            <a:extLst>
              <a:ext uri="{FF2B5EF4-FFF2-40B4-BE49-F238E27FC236}">
                <a16:creationId xmlns:a16="http://schemas.microsoft.com/office/drawing/2014/main" id="{A142C9E6-09B5-B043-BCE8-F7889824BDD5}"/>
              </a:ext>
            </a:extLst>
          </p:cNvPr>
          <p:cNvSpPr>
            <a:spLocks noGrp="1"/>
          </p:cNvSpPr>
          <p:nvPr>
            <p:ph idx="1"/>
          </p:nvPr>
        </p:nvSpPr>
        <p:spPr>
          <a:xfrm>
            <a:off x="628650" y="1325563"/>
            <a:ext cx="7886700" cy="4851400"/>
          </a:xfrm>
        </p:spPr>
        <p:txBody>
          <a:bodyPr/>
          <a:lstStyle/>
          <a:p>
            <a:r>
              <a:rPr lang="en-US" dirty="0"/>
              <a:t>Consider all the possible patterns that we might have found, and the different hypotheses, or interpretations, they represent.</a:t>
            </a:r>
          </a:p>
          <a:p>
            <a:r>
              <a:rPr lang="en-US" dirty="0"/>
              <a:t>We can do this using the two concepts of </a:t>
            </a:r>
            <a:r>
              <a:rPr lang="en-US" dirty="0">
                <a:solidFill>
                  <a:srgbClr val="0432FF"/>
                </a:solidFill>
              </a:rPr>
              <a:t>slope</a:t>
            </a:r>
            <a:r>
              <a:rPr lang="en-US" dirty="0"/>
              <a:t> and </a:t>
            </a:r>
            <a:r>
              <a:rPr lang="en-US" dirty="0">
                <a:solidFill>
                  <a:srgbClr val="0432FF"/>
                </a:solidFill>
              </a:rPr>
              <a:t>intercept</a:t>
            </a:r>
            <a:r>
              <a:rPr lang="en-US" dirty="0"/>
              <a:t> of the lines describing these data.</a:t>
            </a:r>
          </a:p>
          <a:p>
            <a:endParaRPr lang="en-US" dirty="0"/>
          </a:p>
          <a:p>
            <a:endParaRPr lang="en-US" dirty="0"/>
          </a:p>
        </p:txBody>
      </p:sp>
    </p:spTree>
    <p:extLst>
      <p:ext uri="{BB962C8B-B14F-4D97-AF65-F5344CB8AC3E}">
        <p14:creationId xmlns:p14="http://schemas.microsoft.com/office/powerpoint/2010/main" val="370752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D3AC386-FB9E-B14B-9F13-F0B1701826C2}"/>
              </a:ext>
            </a:extLst>
          </p:cNvPr>
          <p:cNvPicPr>
            <a:picLocks noChangeAspect="1"/>
          </p:cNvPicPr>
          <p:nvPr/>
        </p:nvPicPr>
        <p:blipFill rotWithShape="1">
          <a:blip r:embed="rId3"/>
          <a:srcRect t="9581" r="21375" b="13771"/>
          <a:stretch/>
        </p:blipFill>
        <p:spPr>
          <a:xfrm rot="5400000">
            <a:off x="972783" y="-460235"/>
            <a:ext cx="4468884" cy="6114200"/>
          </a:xfrm>
          <a:prstGeom prst="rect">
            <a:avLst/>
          </a:prstGeom>
        </p:spPr>
      </p:pic>
      <p:pic>
        <p:nvPicPr>
          <p:cNvPr id="6" name="Picture 5">
            <a:extLst>
              <a:ext uri="{FF2B5EF4-FFF2-40B4-BE49-F238E27FC236}">
                <a16:creationId xmlns:a16="http://schemas.microsoft.com/office/drawing/2014/main" id="{87059F33-B215-664F-BD20-A4FD082FD21C}"/>
              </a:ext>
            </a:extLst>
          </p:cNvPr>
          <p:cNvPicPr>
            <a:picLocks noChangeAspect="1"/>
          </p:cNvPicPr>
          <p:nvPr/>
        </p:nvPicPr>
        <p:blipFill>
          <a:blip r:embed="rId4"/>
          <a:stretch>
            <a:fillRect/>
          </a:stretch>
        </p:blipFill>
        <p:spPr>
          <a:xfrm>
            <a:off x="6537278" y="348774"/>
            <a:ext cx="2453184" cy="2180225"/>
          </a:xfrm>
          <a:prstGeom prst="rect">
            <a:avLst/>
          </a:prstGeom>
        </p:spPr>
      </p:pic>
      <p:sp>
        <p:nvSpPr>
          <p:cNvPr id="7" name="TextBox 6">
            <a:extLst>
              <a:ext uri="{FF2B5EF4-FFF2-40B4-BE49-F238E27FC236}">
                <a16:creationId xmlns:a16="http://schemas.microsoft.com/office/drawing/2014/main" id="{C525C1A1-5AF4-2740-ADBD-0B5B16E836DB}"/>
              </a:ext>
            </a:extLst>
          </p:cNvPr>
          <p:cNvSpPr txBox="1"/>
          <p:nvPr/>
        </p:nvSpPr>
        <p:spPr>
          <a:xfrm>
            <a:off x="272955" y="4817994"/>
            <a:ext cx="8746305" cy="3139321"/>
          </a:xfrm>
          <a:prstGeom prst="rect">
            <a:avLst/>
          </a:prstGeom>
          <a:noFill/>
        </p:spPr>
        <p:txBody>
          <a:bodyPr wrap="none" rtlCol="0">
            <a:spAutoFit/>
          </a:bodyPr>
          <a:lstStyle/>
          <a:p>
            <a:r>
              <a:rPr lang="en-US" dirty="0"/>
              <a:t>We might ignore A and B—it seems clear from the data that there is a decline, on average, </a:t>
            </a:r>
          </a:p>
          <a:p>
            <a:r>
              <a:rPr lang="en-US" dirty="0"/>
              <a:t>in egg production with density.</a:t>
            </a:r>
          </a:p>
          <a:p>
            <a:endParaRPr lang="en-US" dirty="0"/>
          </a:p>
          <a:p>
            <a:r>
              <a:rPr lang="en-US" dirty="0"/>
              <a:t>C is clearly possible; again, more so if the variation in egg production in each season is high.</a:t>
            </a:r>
          </a:p>
          <a:p>
            <a:endParaRPr lang="en-US" dirty="0"/>
          </a:p>
          <a:p>
            <a:r>
              <a:rPr lang="en-US" dirty="0"/>
              <a:t>D and E are compelling. Because we can’t actually see whether there are different slopes </a:t>
            </a:r>
          </a:p>
          <a:p>
            <a:r>
              <a:rPr lang="en-US" dirty="0"/>
              <a:t>and intercepts, we can use statistics.</a:t>
            </a:r>
          </a:p>
          <a:p>
            <a:endParaRPr lang="en-US" dirty="0"/>
          </a:p>
          <a:p>
            <a:endParaRPr lang="en-US" dirty="0"/>
          </a:p>
          <a:p>
            <a:endParaRPr lang="en-US" dirty="0"/>
          </a:p>
          <a:p>
            <a:endParaRPr lang="en-US" dirty="0"/>
          </a:p>
        </p:txBody>
      </p:sp>
      <p:pic>
        <p:nvPicPr>
          <p:cNvPr id="8" name="Picture 7">
            <a:extLst>
              <a:ext uri="{FF2B5EF4-FFF2-40B4-BE49-F238E27FC236}">
                <a16:creationId xmlns:a16="http://schemas.microsoft.com/office/drawing/2014/main" id="{FB7D4D55-1170-9744-82CD-C678B23C39BD}"/>
              </a:ext>
            </a:extLst>
          </p:cNvPr>
          <p:cNvPicPr>
            <a:picLocks noChangeAspect="1"/>
          </p:cNvPicPr>
          <p:nvPr/>
        </p:nvPicPr>
        <p:blipFill>
          <a:blip r:embed="rId5"/>
          <a:stretch>
            <a:fillRect/>
          </a:stretch>
        </p:blipFill>
        <p:spPr>
          <a:xfrm>
            <a:off x="6373505" y="2567970"/>
            <a:ext cx="2274670" cy="2274670"/>
          </a:xfrm>
          <a:prstGeom prst="rect">
            <a:avLst/>
          </a:prstGeom>
        </p:spPr>
      </p:pic>
    </p:spTree>
    <p:extLst>
      <p:ext uri="{BB962C8B-B14F-4D97-AF65-F5344CB8AC3E}">
        <p14:creationId xmlns:p14="http://schemas.microsoft.com/office/powerpoint/2010/main" val="175328970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527</TotalTime>
  <Words>1576</Words>
  <Application>Microsoft Macintosh PowerPoint</Application>
  <PresentationFormat>On-screen Show (4:3)</PresentationFormat>
  <Paragraphs>200</Paragraphs>
  <Slides>19</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Ch 6</vt:lpstr>
      <vt:lpstr>PowerPoint Presentation</vt:lpstr>
      <vt:lpstr>Analysis of Covariance</vt:lpstr>
      <vt:lpstr>Analysis of Covariance</vt:lpstr>
      <vt:lpstr>PowerPoint Presentation</vt:lpstr>
      <vt:lpstr>PowerPoint Presentation</vt:lpstr>
      <vt:lpstr>PowerPoint Presentation</vt:lpstr>
      <vt:lpstr>Interpreting the Figure-It’s All About Lines</vt:lpstr>
      <vt:lpstr>PowerPoint Presentation</vt:lpstr>
      <vt:lpstr>Assessing Interaction Terms</vt:lpstr>
      <vt:lpstr>PowerPoint Presentation</vt:lpstr>
      <vt:lpstr>Constructing the ANCOVA Using lm()</vt:lpstr>
      <vt:lpstr>PowerPoint Presentation</vt:lpstr>
      <vt:lpstr>Test Model Assumptions</vt:lpstr>
      <vt:lpstr>Interpretation: The anova() table</vt:lpstr>
      <vt:lpstr>PowerPoint Presentation</vt:lpstr>
      <vt:lpstr>Interpretation: The summary() table</vt:lpstr>
      <vt:lpstr>Interpretation: The summary() table</vt:lpstr>
      <vt:lpstr>Putting Lines on the Figure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 6</dc:title>
  <dc:creator>C.M. Gienger</dc:creator>
  <cp:lastModifiedBy>C.M. Gienger</cp:lastModifiedBy>
  <cp:revision>72</cp:revision>
  <dcterms:created xsi:type="dcterms:W3CDTF">2018-11-25T18:01:56Z</dcterms:created>
  <dcterms:modified xsi:type="dcterms:W3CDTF">2019-10-24T16:42:25Z</dcterms:modified>
</cp:coreProperties>
</file>

<file path=docProps/thumbnail.jpeg>
</file>